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10" r:id="rId2"/>
    <p:sldId id="311" r:id="rId3"/>
    <p:sldId id="288" r:id="rId4"/>
    <p:sldId id="292" r:id="rId5"/>
    <p:sldId id="290" r:id="rId6"/>
    <p:sldId id="295" r:id="rId7"/>
    <p:sldId id="293" r:id="rId8"/>
    <p:sldId id="294" r:id="rId9"/>
    <p:sldId id="297" r:id="rId10"/>
    <p:sldId id="298" r:id="rId11"/>
    <p:sldId id="296" r:id="rId12"/>
    <p:sldId id="300" r:id="rId13"/>
    <p:sldId id="259" r:id="rId14"/>
    <p:sldId id="264" r:id="rId15"/>
    <p:sldId id="302" r:id="rId16"/>
    <p:sldId id="304" r:id="rId17"/>
    <p:sldId id="306" r:id="rId18"/>
    <p:sldId id="313" r:id="rId19"/>
    <p:sldId id="314" r:id="rId20"/>
    <p:sldId id="315" r:id="rId21"/>
    <p:sldId id="322" r:id="rId22"/>
    <p:sldId id="321" r:id="rId23"/>
    <p:sldId id="320" r:id="rId24"/>
    <p:sldId id="319" r:id="rId25"/>
    <p:sldId id="317"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331" y="53"/>
      </p:cViewPr>
      <p:guideLst>
        <p:guide orient="horz" pos="2189"/>
        <p:guide pos="2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0B7038-E59F-4A80-A75E-7AA9F300D739}" type="doc">
      <dgm:prSet loTypeId="urn:microsoft.com/office/officeart/2005/8/layout/StepDownProcess#1" loCatId="process" qsTypeId="urn:microsoft.com/office/officeart/2005/8/quickstyle/simple1#1" qsCatId="simple" csTypeId="urn:microsoft.com/office/officeart/2005/8/colors/colorful5#1" csCatId="accent1" phldr="0"/>
      <dgm:spPr/>
      <dgm:t>
        <a:bodyPr/>
        <a:lstStyle/>
        <a:p>
          <a:endParaRPr lang="en-US"/>
        </a:p>
      </dgm:t>
    </dgm:pt>
    <dgm:pt modelId="{E9FF6F63-DE8B-49AE-AD60-255A714A296C}">
      <dgm:prSet phldrT="[Text]" phldr="0" custT="1"/>
      <dgm:spPr/>
      <dgm:t>
        <a:bodyPr vert="horz" wrap="square"/>
        <a:lstStyle/>
        <a:p>
          <a:pPr algn="just">
            <a:lnSpc>
              <a:spcPct val="100000"/>
            </a:lnSpc>
            <a:spcBef>
              <a:spcPct val="0"/>
            </a:spcBef>
            <a:spcAft>
              <a:spcPct val="35000"/>
            </a:spcAft>
          </a:pPr>
          <a:r>
            <a:rPr lang="vi-VN" sz="2200" dirty="0">
              <a:solidFill>
                <a:schemeClr val="tx1"/>
              </a:solidFill>
              <a:latin typeface="Times New Roman" panose="02020603050405020304" pitchFamily="18" charset="0"/>
              <a:cs typeface="Times New Roman" panose="02020603050405020304" pitchFamily="18" charset="0"/>
              <a:sym typeface="+mn-ea"/>
            </a:rPr>
            <a:t>Trong quá trình giảm phân</a:t>
          </a:r>
          <a:r>
            <a:rPr lang="en-US" altLang="vi-VN" sz="2200" dirty="0">
              <a:solidFill>
                <a:schemeClr val="tx1"/>
              </a:solidFill>
              <a:latin typeface="Times New Roman" panose="02020603050405020304" pitchFamily="18" charset="0"/>
              <a:cs typeface="Times New Roman" panose="02020603050405020304" pitchFamily="18" charset="0"/>
              <a:sym typeface="+mn-ea"/>
            </a:rPr>
            <a:t>,</a:t>
          </a:r>
          <a:r>
            <a:rPr lang="vi-VN" sz="2200" dirty="0">
              <a:solidFill>
                <a:schemeClr val="tx1"/>
              </a:solidFill>
              <a:latin typeface="Times New Roman" panose="02020603050405020304" pitchFamily="18" charset="0"/>
              <a:cs typeface="Times New Roman" panose="02020603050405020304" pitchFamily="18" charset="0"/>
              <a:sym typeface="+mn-ea"/>
            </a:rPr>
            <a:t> sự không phân li của 1 cặp NST tương đồng</a:t>
          </a:r>
          <a:r>
            <a:rPr lang="en-US" altLang="vi-VN" sz="2200" dirty="0">
              <a:solidFill>
                <a:schemeClr val="tx1"/>
              </a:solidFill>
              <a:latin typeface="Times New Roman" panose="02020603050405020304" pitchFamily="18" charset="0"/>
              <a:cs typeface="Times New Roman" panose="02020603050405020304" pitchFamily="18" charset="0"/>
              <a:sym typeface="+mn-ea"/>
            </a:rPr>
            <a:t> </a:t>
          </a:r>
          <a:r>
            <a:rPr lang="vi-VN" sz="2200" dirty="0">
              <a:solidFill>
                <a:schemeClr val="tx1"/>
              </a:solidFill>
              <a:latin typeface="Times New Roman" panose="02020603050405020304" pitchFamily="18" charset="0"/>
              <a:cs typeface="Times New Roman" panose="02020603050405020304" pitchFamily="18" charset="0"/>
              <a:sym typeface="+mn-ea"/>
            </a:rPr>
            <a:t>tạo thành 1 giao </a:t>
          </a:r>
          <a:r>
            <a:rPr lang="vi-VN" sz="2200" dirty="0" smtClean="0">
              <a:solidFill>
                <a:schemeClr val="tx1"/>
              </a:solidFill>
              <a:latin typeface="Times New Roman" panose="02020603050405020304" pitchFamily="18" charset="0"/>
              <a:cs typeface="Times New Roman" panose="02020603050405020304" pitchFamily="18" charset="0"/>
              <a:sym typeface="+mn-ea"/>
            </a:rPr>
            <a:t>tử </a:t>
          </a:r>
          <a:r>
            <a:rPr lang="vi-VN" sz="2200" dirty="0">
              <a:solidFill>
                <a:schemeClr val="tx1"/>
              </a:solidFill>
              <a:latin typeface="Times New Roman" panose="02020603050405020304" pitchFamily="18" charset="0"/>
              <a:cs typeface="Times New Roman" panose="02020603050405020304" pitchFamily="18" charset="0"/>
              <a:sym typeface="+mn-ea"/>
            </a:rPr>
            <a:t>mang 2 NST trong 1 cặp và 1 giao tử không mang NST nào của cặp đó.</a:t>
          </a:r>
        </a:p>
      </dgm:t>
    </dgm:pt>
    <dgm:pt modelId="{E2F25AF7-B1AC-494B-B2C1-7761C2AD5D10}" type="parTrans" cxnId="{4918DE61-584C-4D28-80AC-F24F5DCB5694}">
      <dgm:prSet/>
      <dgm:spPr/>
      <dgm:t>
        <a:bodyPr/>
        <a:lstStyle/>
        <a:p>
          <a:endParaRPr lang="en-US"/>
        </a:p>
      </dgm:t>
    </dgm:pt>
    <dgm:pt modelId="{7C3A5ED0-3AE2-4C34-80A5-AFDCC3D00C7D}" type="sibTrans" cxnId="{4918DE61-584C-4D28-80AC-F24F5DCB5694}">
      <dgm:prSet/>
      <dgm:spPr/>
      <dgm:t>
        <a:bodyPr/>
        <a:lstStyle/>
        <a:p>
          <a:endParaRPr lang="en-US"/>
        </a:p>
      </dgm:t>
    </dgm:pt>
    <dgm:pt modelId="{4D3602F6-4A56-471E-94CA-95C297AF4D0A}">
      <dgm:prSet phldrT="[Text]" phldr="0" custT="1"/>
      <dgm:spPr/>
      <dgm:t>
        <a:bodyPr vert="horz" wrap="square"/>
        <a:lstStyle/>
        <a:p>
          <a:pPr algn="just">
            <a:lnSpc>
              <a:spcPct val="100000"/>
            </a:lnSpc>
            <a:spcBef>
              <a:spcPct val="0"/>
            </a:spcBef>
            <a:spcAft>
              <a:spcPct val="35000"/>
            </a:spcAft>
          </a:pPr>
          <a:r>
            <a:rPr lang="vi-VN" sz="2400" dirty="0">
              <a:solidFill>
                <a:schemeClr val="tx1"/>
              </a:solidFill>
              <a:latin typeface="Times New Roman" panose="02020603050405020304" pitchFamily="18" charset="0"/>
              <a:cs typeface="Times New Roman" panose="02020603050405020304" pitchFamily="18" charset="0"/>
              <a:sym typeface="+mn-ea"/>
            </a:rPr>
            <a:t>Sự thụ tinh của các giao tử bất thường này với các giao tử bình thường sẽ tạo ra các thể dị bội (2n +1 ) và (2n – 1</a:t>
          </a:r>
          <a:r>
            <a:rPr lang="vi-VN" sz="2400" dirty="0" smtClean="0">
              <a:solidFill>
                <a:schemeClr val="tx1"/>
              </a:solidFill>
              <a:latin typeface="Times New Roman" panose="02020603050405020304" pitchFamily="18" charset="0"/>
              <a:cs typeface="Times New Roman" panose="02020603050405020304" pitchFamily="18" charset="0"/>
              <a:sym typeface="+mn-ea"/>
            </a:rPr>
            <a:t>)</a:t>
          </a:r>
          <a:r>
            <a:rPr lang="en-US" sz="2400" dirty="0" smtClean="0">
              <a:solidFill>
                <a:schemeClr val="tx1"/>
              </a:solidFill>
              <a:latin typeface="Times New Roman" panose="02020603050405020304" pitchFamily="18" charset="0"/>
              <a:cs typeface="Times New Roman" panose="02020603050405020304" pitchFamily="18" charset="0"/>
              <a:sym typeface="+mn-ea"/>
            </a:rPr>
            <a:t>.</a:t>
          </a:r>
        </a:p>
      </dgm:t>
    </dgm:pt>
    <dgm:pt modelId="{511DB170-6BB5-4ADD-8085-548C5A4D75BB}" type="parTrans" cxnId="{9CFE6282-F9B3-4CD4-9F54-95B0A4365F01}">
      <dgm:prSet/>
      <dgm:spPr/>
      <dgm:t>
        <a:bodyPr/>
        <a:lstStyle/>
        <a:p>
          <a:endParaRPr lang="en-US"/>
        </a:p>
      </dgm:t>
    </dgm:pt>
    <dgm:pt modelId="{44F1BF6E-18A0-4182-BD68-FA72641FED89}" type="sibTrans" cxnId="{9CFE6282-F9B3-4CD4-9F54-95B0A4365F01}">
      <dgm:prSet/>
      <dgm:spPr/>
      <dgm:t>
        <a:bodyPr/>
        <a:lstStyle/>
        <a:p>
          <a:endParaRPr lang="en-US"/>
        </a:p>
      </dgm:t>
    </dgm:pt>
    <dgm:pt modelId="{4E8D2CA5-E8F3-41AD-B35D-1FCF8CAD3487}" type="pres">
      <dgm:prSet presAssocID="{FB0B7038-E59F-4A80-A75E-7AA9F300D739}" presName="rootnode" presStyleCnt="0">
        <dgm:presLayoutVars>
          <dgm:chMax/>
          <dgm:chPref/>
          <dgm:dir/>
          <dgm:animLvl val="lvl"/>
        </dgm:presLayoutVars>
      </dgm:prSet>
      <dgm:spPr/>
      <dgm:t>
        <a:bodyPr/>
        <a:lstStyle/>
        <a:p>
          <a:endParaRPr lang="en-US"/>
        </a:p>
      </dgm:t>
    </dgm:pt>
    <dgm:pt modelId="{4885D9FF-6621-4FC5-A9DE-327AB74500CD}" type="pres">
      <dgm:prSet presAssocID="{E9FF6F63-DE8B-49AE-AD60-255A714A296C}" presName="composite" presStyleCnt="0"/>
      <dgm:spPr/>
    </dgm:pt>
    <dgm:pt modelId="{C1069558-9A0D-4777-9B5C-1F8CC5A904D0}" type="pres">
      <dgm:prSet presAssocID="{E9FF6F63-DE8B-49AE-AD60-255A714A296C}" presName="bentUpArrow1" presStyleLbl="alignImgPlace1" presStyleIdx="0" presStyleCnt="1"/>
      <dgm:spPr>
        <a:solidFill>
          <a:srgbClr val="92D050"/>
        </a:solidFill>
      </dgm:spPr>
    </dgm:pt>
    <dgm:pt modelId="{B6B3DBAD-9628-4182-98C9-C3F56A96B563}" type="pres">
      <dgm:prSet presAssocID="{E9FF6F63-DE8B-49AE-AD60-255A714A296C}" presName="ParentText" presStyleLbl="node1" presStyleIdx="0" presStyleCnt="2">
        <dgm:presLayoutVars>
          <dgm:chMax val="1"/>
          <dgm:chPref val="1"/>
          <dgm:bulletEnabled val="1"/>
        </dgm:presLayoutVars>
      </dgm:prSet>
      <dgm:spPr/>
      <dgm:t>
        <a:bodyPr/>
        <a:lstStyle/>
        <a:p>
          <a:endParaRPr lang="en-US"/>
        </a:p>
      </dgm:t>
    </dgm:pt>
    <dgm:pt modelId="{CF563743-F0CD-43FF-8ED9-181590D5AEC7}" type="pres">
      <dgm:prSet presAssocID="{E9FF6F63-DE8B-49AE-AD60-255A714A296C}" presName="ChildText" presStyleLbl="revTx" presStyleIdx="0" presStyleCnt="1">
        <dgm:presLayoutVars>
          <dgm:chMax val="0"/>
          <dgm:chPref val="0"/>
          <dgm:bulletEnabled val="1"/>
        </dgm:presLayoutVars>
      </dgm:prSet>
      <dgm:spPr/>
    </dgm:pt>
    <dgm:pt modelId="{F1E93E89-BF11-425F-8AD8-57BDCD076633}" type="pres">
      <dgm:prSet presAssocID="{7C3A5ED0-3AE2-4C34-80A5-AFDCC3D00C7D}" presName="sibTrans" presStyleCnt="0"/>
      <dgm:spPr/>
    </dgm:pt>
    <dgm:pt modelId="{5D08F00E-1A1B-44FE-B733-AC1EDA64F34E}" type="pres">
      <dgm:prSet presAssocID="{4D3602F6-4A56-471E-94CA-95C297AF4D0A}" presName="composite" presStyleCnt="0"/>
      <dgm:spPr/>
    </dgm:pt>
    <dgm:pt modelId="{FAF4FC6F-67B2-4C23-BD82-FF5779C49F32}" type="pres">
      <dgm:prSet presAssocID="{4D3602F6-4A56-471E-94CA-95C297AF4D0A}" presName="ParentText" presStyleLbl="node1" presStyleIdx="1" presStyleCnt="2">
        <dgm:presLayoutVars>
          <dgm:chMax val="1"/>
          <dgm:chPref val="1"/>
          <dgm:bulletEnabled val="1"/>
        </dgm:presLayoutVars>
      </dgm:prSet>
      <dgm:spPr/>
      <dgm:t>
        <a:bodyPr/>
        <a:lstStyle/>
        <a:p>
          <a:endParaRPr lang="en-US"/>
        </a:p>
      </dgm:t>
    </dgm:pt>
  </dgm:ptLst>
  <dgm:cxnLst>
    <dgm:cxn modelId="{4918DE61-584C-4D28-80AC-F24F5DCB5694}" srcId="{FB0B7038-E59F-4A80-A75E-7AA9F300D739}" destId="{E9FF6F63-DE8B-49AE-AD60-255A714A296C}" srcOrd="0" destOrd="0" parTransId="{E2F25AF7-B1AC-494B-B2C1-7761C2AD5D10}" sibTransId="{7C3A5ED0-3AE2-4C34-80A5-AFDCC3D00C7D}"/>
    <dgm:cxn modelId="{3B95C233-15FC-4CEA-8F3E-E24CC4600176}" type="presOf" srcId="{FB0B7038-E59F-4A80-A75E-7AA9F300D739}" destId="{4E8D2CA5-E8F3-41AD-B35D-1FCF8CAD3487}" srcOrd="0" destOrd="0" presId="urn:microsoft.com/office/officeart/2005/8/layout/StepDownProcess#1"/>
    <dgm:cxn modelId="{9CFE6282-F9B3-4CD4-9F54-95B0A4365F01}" srcId="{FB0B7038-E59F-4A80-A75E-7AA9F300D739}" destId="{4D3602F6-4A56-471E-94CA-95C297AF4D0A}" srcOrd="1" destOrd="0" parTransId="{511DB170-6BB5-4ADD-8085-548C5A4D75BB}" sibTransId="{44F1BF6E-18A0-4182-BD68-FA72641FED89}"/>
    <dgm:cxn modelId="{F3A2FFCA-49BA-434F-B808-FF5D05722DF6}" type="presOf" srcId="{E9FF6F63-DE8B-49AE-AD60-255A714A296C}" destId="{B6B3DBAD-9628-4182-98C9-C3F56A96B563}" srcOrd="0" destOrd="0" presId="urn:microsoft.com/office/officeart/2005/8/layout/StepDownProcess#1"/>
    <dgm:cxn modelId="{73FCF6EC-F2A8-4BEE-87B9-48E7DF3CE60A}" type="presOf" srcId="{4D3602F6-4A56-471E-94CA-95C297AF4D0A}" destId="{FAF4FC6F-67B2-4C23-BD82-FF5779C49F32}" srcOrd="0" destOrd="0" presId="urn:microsoft.com/office/officeart/2005/8/layout/StepDownProcess#1"/>
    <dgm:cxn modelId="{6D8E1AF7-0742-446A-B566-8B03F922943C}" type="presParOf" srcId="{4E8D2CA5-E8F3-41AD-B35D-1FCF8CAD3487}" destId="{4885D9FF-6621-4FC5-A9DE-327AB74500CD}" srcOrd="0" destOrd="0" presId="urn:microsoft.com/office/officeart/2005/8/layout/StepDownProcess#1"/>
    <dgm:cxn modelId="{1E05B5F2-499E-49C8-AE86-8D3240286B93}" type="presParOf" srcId="{4885D9FF-6621-4FC5-A9DE-327AB74500CD}" destId="{C1069558-9A0D-4777-9B5C-1F8CC5A904D0}" srcOrd="0" destOrd="0" presId="urn:microsoft.com/office/officeart/2005/8/layout/StepDownProcess#1"/>
    <dgm:cxn modelId="{42FCEEC0-3220-4F82-8C5F-A82A569E4FF4}" type="presParOf" srcId="{4885D9FF-6621-4FC5-A9DE-327AB74500CD}" destId="{B6B3DBAD-9628-4182-98C9-C3F56A96B563}" srcOrd="1" destOrd="0" presId="urn:microsoft.com/office/officeart/2005/8/layout/StepDownProcess#1"/>
    <dgm:cxn modelId="{42A84B88-CE80-4A09-B3CF-38BE6F3D9F79}" type="presParOf" srcId="{4885D9FF-6621-4FC5-A9DE-327AB74500CD}" destId="{CF563743-F0CD-43FF-8ED9-181590D5AEC7}" srcOrd="2" destOrd="0" presId="urn:microsoft.com/office/officeart/2005/8/layout/StepDownProcess#1"/>
    <dgm:cxn modelId="{BEC97A89-E600-4134-9553-839A8A2C1E6D}" type="presParOf" srcId="{4E8D2CA5-E8F3-41AD-B35D-1FCF8CAD3487}" destId="{F1E93E89-BF11-425F-8AD8-57BDCD076633}" srcOrd="1" destOrd="0" presId="urn:microsoft.com/office/officeart/2005/8/layout/StepDownProcess#1"/>
    <dgm:cxn modelId="{BA430EF4-F146-4857-B4A3-E136B3BEDE13}" type="presParOf" srcId="{4E8D2CA5-E8F3-41AD-B35D-1FCF8CAD3487}" destId="{5D08F00E-1A1B-44FE-B733-AC1EDA64F34E}" srcOrd="2" destOrd="0" presId="urn:microsoft.com/office/officeart/2005/8/layout/StepDownProcess#1"/>
    <dgm:cxn modelId="{6C943208-2F7A-45B3-8481-3BBEB6EEF25D}" type="presParOf" srcId="{5D08F00E-1A1B-44FE-B733-AC1EDA64F34E}" destId="{FAF4FC6F-67B2-4C23-BD82-FF5779C49F32}" srcOrd="0" destOrd="0" presId="urn:microsoft.com/office/officeart/2005/8/layout/StepDown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9558-9A0D-4777-9B5C-1F8CC5A904D0}">
      <dsp:nvSpPr>
        <dsp:cNvPr id="0" name=""/>
        <dsp:cNvSpPr/>
      </dsp:nvSpPr>
      <dsp:spPr>
        <a:xfrm rot="5400000">
          <a:off x="1324726" y="2403037"/>
          <a:ext cx="2149073" cy="2446644"/>
        </a:xfrm>
        <a:prstGeom prst="bentUpArrow">
          <a:avLst>
            <a:gd name="adj1" fmla="val 32840"/>
            <a:gd name="adj2" fmla="val 25000"/>
            <a:gd name="adj3" fmla="val 3578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3DBAD-9628-4182-98C9-C3F56A96B563}">
      <dsp:nvSpPr>
        <dsp:cNvPr id="0" name=""/>
        <dsp:cNvSpPr/>
      </dsp:nvSpPr>
      <dsp:spPr>
        <a:xfrm>
          <a:off x="755352" y="20746"/>
          <a:ext cx="3617774" cy="253232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100000"/>
            </a:lnSpc>
            <a:spcBef>
              <a:spcPct val="0"/>
            </a:spcBef>
            <a:spcAft>
              <a:spcPct val="35000"/>
            </a:spcAft>
          </a:pPr>
          <a:r>
            <a:rPr lang="vi-VN" sz="2200" kern="1200" dirty="0">
              <a:solidFill>
                <a:schemeClr val="tx1"/>
              </a:solidFill>
              <a:latin typeface="Times New Roman" panose="02020603050405020304" pitchFamily="18" charset="0"/>
              <a:cs typeface="Times New Roman" panose="02020603050405020304" pitchFamily="18" charset="0"/>
              <a:sym typeface="+mn-ea"/>
            </a:rPr>
            <a:t>Trong quá trình giảm phân</a:t>
          </a:r>
          <a:r>
            <a:rPr lang="en-US" altLang="vi-VN" sz="2200" kern="1200" dirty="0">
              <a:solidFill>
                <a:schemeClr val="tx1"/>
              </a:solidFill>
              <a:latin typeface="Times New Roman" panose="02020603050405020304" pitchFamily="18" charset="0"/>
              <a:cs typeface="Times New Roman" panose="02020603050405020304" pitchFamily="18" charset="0"/>
              <a:sym typeface="+mn-ea"/>
            </a:rPr>
            <a:t>,</a:t>
          </a:r>
          <a:r>
            <a:rPr lang="vi-VN" sz="2200" kern="1200" dirty="0">
              <a:solidFill>
                <a:schemeClr val="tx1"/>
              </a:solidFill>
              <a:latin typeface="Times New Roman" panose="02020603050405020304" pitchFamily="18" charset="0"/>
              <a:cs typeface="Times New Roman" panose="02020603050405020304" pitchFamily="18" charset="0"/>
              <a:sym typeface="+mn-ea"/>
            </a:rPr>
            <a:t> sự không phân li của 1 cặp NST tương đồng</a:t>
          </a:r>
          <a:r>
            <a:rPr lang="en-US" altLang="vi-VN" sz="2200" kern="1200" dirty="0">
              <a:solidFill>
                <a:schemeClr val="tx1"/>
              </a:solidFill>
              <a:latin typeface="Times New Roman" panose="02020603050405020304" pitchFamily="18" charset="0"/>
              <a:cs typeface="Times New Roman" panose="02020603050405020304" pitchFamily="18" charset="0"/>
              <a:sym typeface="+mn-ea"/>
            </a:rPr>
            <a:t> </a:t>
          </a:r>
          <a:r>
            <a:rPr lang="vi-VN" sz="2200" kern="1200" dirty="0">
              <a:solidFill>
                <a:schemeClr val="tx1"/>
              </a:solidFill>
              <a:latin typeface="Times New Roman" panose="02020603050405020304" pitchFamily="18" charset="0"/>
              <a:cs typeface="Times New Roman" panose="02020603050405020304" pitchFamily="18" charset="0"/>
              <a:sym typeface="+mn-ea"/>
            </a:rPr>
            <a:t>tạo thành 1 giao </a:t>
          </a:r>
          <a:r>
            <a:rPr lang="vi-VN" sz="2200" kern="1200" dirty="0" smtClean="0">
              <a:solidFill>
                <a:schemeClr val="tx1"/>
              </a:solidFill>
              <a:latin typeface="Times New Roman" panose="02020603050405020304" pitchFamily="18" charset="0"/>
              <a:cs typeface="Times New Roman" panose="02020603050405020304" pitchFamily="18" charset="0"/>
              <a:sym typeface="+mn-ea"/>
            </a:rPr>
            <a:t>tử </a:t>
          </a:r>
          <a:r>
            <a:rPr lang="vi-VN" sz="2200" kern="1200" dirty="0">
              <a:solidFill>
                <a:schemeClr val="tx1"/>
              </a:solidFill>
              <a:latin typeface="Times New Roman" panose="02020603050405020304" pitchFamily="18" charset="0"/>
              <a:cs typeface="Times New Roman" panose="02020603050405020304" pitchFamily="18" charset="0"/>
              <a:sym typeface="+mn-ea"/>
            </a:rPr>
            <a:t>mang 2 NST trong 1 cặp và 1 giao tử không mang NST nào của cặp đó.</a:t>
          </a:r>
        </a:p>
      </dsp:txBody>
      <dsp:txXfrm>
        <a:off x="878992" y="144386"/>
        <a:ext cx="3370494" cy="2285044"/>
      </dsp:txXfrm>
    </dsp:sp>
    <dsp:sp modelId="{CF563743-F0CD-43FF-8ED9-181590D5AEC7}">
      <dsp:nvSpPr>
        <dsp:cNvPr id="0" name=""/>
        <dsp:cNvSpPr/>
      </dsp:nvSpPr>
      <dsp:spPr>
        <a:xfrm>
          <a:off x="4373127" y="262261"/>
          <a:ext cx="2631224" cy="2046736"/>
        </a:xfrm>
        <a:prstGeom prst="rect">
          <a:avLst/>
        </a:prstGeom>
        <a:noFill/>
        <a:ln>
          <a:noFill/>
        </a:ln>
        <a:effectLst/>
      </dsp:spPr>
      <dsp:style>
        <a:lnRef idx="0">
          <a:scrgbClr r="0" g="0" b="0"/>
        </a:lnRef>
        <a:fillRef idx="0">
          <a:scrgbClr r="0" g="0" b="0"/>
        </a:fillRef>
        <a:effectRef idx="0">
          <a:scrgbClr r="0" g="0" b="0"/>
        </a:effectRef>
        <a:fontRef idx="minor"/>
      </dsp:style>
    </dsp:sp>
    <dsp:sp modelId="{FAF4FC6F-67B2-4C23-BD82-FF5779C49F32}">
      <dsp:nvSpPr>
        <dsp:cNvPr id="0" name=""/>
        <dsp:cNvSpPr/>
      </dsp:nvSpPr>
      <dsp:spPr>
        <a:xfrm>
          <a:off x="3754872" y="2865383"/>
          <a:ext cx="3617774" cy="2532324"/>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100000"/>
            </a:lnSpc>
            <a:spcBef>
              <a:spcPct val="0"/>
            </a:spcBef>
            <a:spcAft>
              <a:spcPct val="35000"/>
            </a:spcAft>
          </a:pPr>
          <a:r>
            <a:rPr lang="vi-VN" sz="2400" kern="1200" dirty="0">
              <a:solidFill>
                <a:schemeClr val="tx1"/>
              </a:solidFill>
              <a:latin typeface="Times New Roman" panose="02020603050405020304" pitchFamily="18" charset="0"/>
              <a:cs typeface="Times New Roman" panose="02020603050405020304" pitchFamily="18" charset="0"/>
              <a:sym typeface="+mn-ea"/>
            </a:rPr>
            <a:t>Sự thụ tinh của các giao tử bất thường này với các giao tử bình thường sẽ tạo ra các thể dị bội (2n +1 ) và (2n – 1</a:t>
          </a:r>
          <a:r>
            <a:rPr lang="vi-VN" sz="2400" kern="1200" dirty="0" smtClean="0">
              <a:solidFill>
                <a:schemeClr val="tx1"/>
              </a:solidFill>
              <a:latin typeface="Times New Roman" panose="02020603050405020304" pitchFamily="18" charset="0"/>
              <a:cs typeface="Times New Roman" panose="02020603050405020304" pitchFamily="18" charset="0"/>
              <a:sym typeface="+mn-ea"/>
            </a:rPr>
            <a:t>)</a:t>
          </a:r>
          <a:r>
            <a:rPr lang="en-US" sz="2400" kern="1200" dirty="0" smtClean="0">
              <a:solidFill>
                <a:schemeClr val="tx1"/>
              </a:solidFill>
              <a:latin typeface="Times New Roman" panose="02020603050405020304" pitchFamily="18" charset="0"/>
              <a:cs typeface="Times New Roman" panose="02020603050405020304" pitchFamily="18" charset="0"/>
              <a:sym typeface="+mn-ea"/>
            </a:rPr>
            <a:t>.</a:t>
          </a:r>
        </a:p>
      </dsp:txBody>
      <dsp:txXfrm>
        <a:off x="3878512" y="2989023"/>
        <a:ext cx="3370494" cy="22850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rSet csTypeId="urn:microsoft.com/office/officeart/2005/8/colors/accent6_5"/>
        </dgm:pt>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F1226-6F1A-4E6C-B9BA-6B1525FA2177}" type="datetimeFigureOut">
              <a:rPr lang="vi-VN" smtClean="0"/>
              <a:t>29/11/2021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B3220-F86F-4E61-BED1-477960EFFD48}"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pt-BR" altLang="en-US" i="1" smtClean="0">
                <a:sym typeface="+mn-ea"/>
              </a:rPr>
              <a:t>Biết rằng bộ NST lưỡng bộ của mỗi loài đều có đặc trưng về số lượng và kí hiệu là 2n. Giả sử xuất hiện các bộ NST 3n,4n hoặc 2n + 1 hay 2n – 1 hãy dự đoán nguyên nhân và cơ chế tạo ra các bộ NST trên. Các bộ NST trên là có lợi hay có hại?</a:t>
            </a:r>
            <a:endParaRPr lang="pt-BR" altLang="en-US" i="1" smtClean="0"/>
          </a:p>
          <a:p>
            <a:r>
              <a:rPr lang="pt-BR" altLang="en-US" i="1" smtClean="0">
                <a:sym typeface="+mn-ea"/>
              </a:rPr>
              <a:t>Để có câu trả lời, chúng ta cùng tìm hiểu một kiểu đột biến khác đó là đột biến số lượng NST</a:t>
            </a:r>
            <a:endParaRPr lang="en-US" altLang="en-US" smtClean="0"/>
          </a:p>
          <a:p>
            <a:endParaRPr lang="vi-VN" altLang="en-US"/>
          </a:p>
          <a:p>
            <a:r>
              <a:rPr lang="vi-VN" altLang="en-US"/>
              <a:t>Trong bài học này, các em sẽ tìm hiểu về khái niệm, các dạng đột biến số lượng NST và cơ chế phát sinh các dạng đột biến này. Các em sẽ biết được nguyên nhân của một số bệnh tật di truyền do đột biến này gây ra, đồng thời biết được ý ngĩa của nó đối với di truyền và tiến hóa. </a:t>
            </a:r>
          </a:p>
          <a:p>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t>Ở người, sự tăng thêm 1 NST ở cặp số 21 gây ra bệnh Đao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t>Sự đột biến ở NST số 13 có 3 NST gây nên bệnh Patau. Vậy nguyên nhân phát sinh những thể dị bội đó là gì?</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vi-V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7E7D065-329D-4360-BDCE-2C6A896F6AE7}"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7E7D065-329D-4360-BDCE-2C6A896F6AE7}"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7E7D065-329D-4360-BDCE-2C6A896F6AE7}"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7E7D065-329D-4360-BDCE-2C6A896F6AE7}"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7D065-329D-4360-BDCE-2C6A896F6AE7}" type="datetimeFigureOut">
              <a:rPr lang="vi-VN" smtClean="0"/>
              <a:t>29/11/2021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7E7D065-329D-4360-BDCE-2C6A896F6AE7}"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7E7D065-329D-4360-BDCE-2C6A896F6AE7}" type="datetimeFigureOut">
              <a:rPr lang="vi-VN" smtClean="0"/>
              <a:t>29/11/2021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7E7D065-329D-4360-BDCE-2C6A896F6AE7}" type="datetimeFigureOut">
              <a:rPr lang="vi-VN" smtClean="0"/>
              <a:t>29/11/2021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D065-329D-4360-BDCE-2C6A896F6AE7}" type="datetimeFigureOut">
              <a:rPr lang="vi-VN" smtClean="0"/>
              <a:t>29/11/2021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D065-329D-4360-BDCE-2C6A896F6AE7}"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D065-329D-4360-BDCE-2C6A896F6AE7}" type="datetimeFigureOut">
              <a:rPr lang="vi-VN" smtClean="0"/>
              <a:t>29/11/2021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4C59A9-1CAD-45EE-BA1D-C0AB57B01CA1}"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57E7D065-329D-4360-BDCE-2C6A896F6AE7}" type="datetimeFigureOut">
              <a:rPr lang="vi-VN" smtClean="0"/>
              <a:t>29/11/2021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4C59A9-1CAD-45EE-BA1D-C0AB57B01CA1}"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0000"/>
          </a:solidFill>
          <a:latin typeface="Times New Roman" panose="02020603050405020304" pitchFamily="18" charset="0"/>
          <a:ea typeface="+mj-ea"/>
          <a:cs typeface="Times New Roman" panose="02020603050405020304" pitchFamily="18" charset="0"/>
        </a:defRPr>
      </a:lvl1pPr>
    </p:titleStyle>
    <p:body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5361"/>
          <p:cNvGrpSpPr/>
          <p:nvPr/>
        </p:nvGrpSpPr>
        <p:grpSpPr>
          <a:xfrm rot="5400000">
            <a:off x="-465137" y="3167063"/>
            <a:ext cx="2057400" cy="152400"/>
            <a:chOff x="0" y="1896"/>
            <a:chExt cx="5760" cy="120"/>
          </a:xfrm>
        </p:grpSpPr>
        <p:sp>
          <p:nvSpPr>
            <p:cNvPr id="1536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536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5365" name="Rounded Rectangle 15364"/>
          <p:cNvSpPr/>
          <p:nvPr/>
        </p:nvSpPr>
        <p:spPr>
          <a:xfrm>
            <a:off x="288925" y="1628775"/>
            <a:ext cx="8675688" cy="1266825"/>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grpSp>
        <p:nvGrpSpPr>
          <p:cNvPr id="15366" name="Group 15365"/>
          <p:cNvGrpSpPr/>
          <p:nvPr/>
        </p:nvGrpSpPr>
        <p:grpSpPr>
          <a:xfrm>
            <a:off x="354013" y="3602038"/>
            <a:ext cx="8610600" cy="3141662"/>
            <a:chOff x="384" y="1344"/>
            <a:chExt cx="3072" cy="381"/>
          </a:xfrm>
          <a:solidFill>
            <a:schemeClr val="accent5"/>
          </a:solidFill>
        </p:grpSpPr>
        <p:sp>
          <p:nvSpPr>
            <p:cNvPr id="15367" name="Rounded Rectangle 15366"/>
            <p:cNvSpPr/>
            <p:nvPr/>
          </p:nvSpPr>
          <p:spPr>
            <a:xfrm>
              <a:off x="384" y="1344"/>
              <a:ext cx="3072" cy="381"/>
            </a:xfrm>
            <a:prstGeom prst="roundRect">
              <a:avLst>
                <a:gd name="adj" fmla="val 10889"/>
              </a:avLst>
            </a:prstGeom>
            <a:grpFill/>
            <a:ln w="38100">
              <a:noFill/>
            </a:ln>
            <a:effectLst>
              <a:outerShdw dist="135003" dir="2928844" algn="ctr" rotWithShape="0">
                <a:srgbClr val="000000">
                  <a:alpha val="50000"/>
                </a:srgbClr>
              </a:outerShdw>
            </a:effectLst>
          </p:spPr>
          <p:txBody>
            <a:bodyPr/>
            <a:lstStyle/>
            <a:p>
              <a:endParaRPr lang="en-US">
                <a:latin typeface="Times New Roman" panose="02020603050405020304" pitchFamily="18" charset="0"/>
                <a:cs typeface="Times New Roman" panose="02020603050405020304" pitchFamily="18" charset="0"/>
              </a:endParaRPr>
            </a:p>
          </p:txBody>
        </p:sp>
        <p:sp>
          <p:nvSpPr>
            <p:cNvPr id="15368" name="Rounded Rectangle 15367"/>
            <p:cNvSpPr/>
            <p:nvPr/>
          </p:nvSpPr>
          <p:spPr>
            <a:xfrm>
              <a:off x="451" y="1379"/>
              <a:ext cx="592" cy="312"/>
            </a:xfrm>
            <a:prstGeom prst="roundRect">
              <a:avLst>
                <a:gd name="adj" fmla="val 11921"/>
              </a:avLst>
            </a:prstGeom>
            <a:grp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369" name="Freeform 15368"/>
            <p:cNvSpPr/>
            <p:nvPr/>
          </p:nvSpPr>
          <p:spPr>
            <a:xfrm>
              <a:off x="488" y="1399"/>
              <a:ext cx="295" cy="156"/>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ln>
          </p:spPr>
          <p:txBody>
            <a:bodyPr/>
            <a:lstStyle/>
            <a:p>
              <a:endParaRPr lang="en-US">
                <a:latin typeface="Times New Roman" panose="02020603050405020304" pitchFamily="18" charset="0"/>
                <a:cs typeface="Times New Roman" panose="02020603050405020304" pitchFamily="18" charset="0"/>
              </a:endParaRPr>
            </a:p>
          </p:txBody>
        </p:sp>
        <p:sp>
          <p:nvSpPr>
            <p:cNvPr id="15370" name="Text Box 15369"/>
            <p:cNvSpPr txBox="1"/>
            <p:nvPr/>
          </p:nvSpPr>
          <p:spPr>
            <a:xfrm>
              <a:off x="709" y="1373"/>
              <a:ext cx="65" cy="63"/>
            </a:xfrm>
            <a:prstGeom prst="rect">
              <a:avLst/>
            </a:prstGeom>
            <a:grpFill/>
            <a:ln w="9525">
              <a:noFill/>
            </a:ln>
            <a:effectLst>
              <a:outerShdw dist="35921" dir="2699999" algn="ctr" rotWithShape="0">
                <a:schemeClr val="tx1"/>
              </a:outerShdw>
            </a:effectLst>
          </p:spPr>
          <p:txBody>
            <a:bodyPr wrap="none" anchor="t" anchorCtr="0">
              <a:spAutoFit/>
            </a:bodyPr>
            <a:lstStyle/>
            <a:p>
              <a:pPr algn="ctr" eaLnBrk="0" hangingPunct="0"/>
              <a:endParaRPr sz="28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5371" name="Text Box 15370"/>
            <p:cNvSpPr txBox="1"/>
            <p:nvPr/>
          </p:nvSpPr>
          <p:spPr>
            <a:xfrm>
              <a:off x="1124" y="1404"/>
              <a:ext cx="2258" cy="70"/>
            </a:xfrm>
            <a:prstGeom prst="rect">
              <a:avLst/>
            </a:prstGeom>
            <a:grpFill/>
            <a:ln w="9525">
              <a:noFill/>
            </a:ln>
          </p:spPr>
          <p:txBody>
            <a:bodyPr>
              <a:spAutoFit/>
            </a:bodyPr>
            <a:lstStyle/>
            <a:p>
              <a:pPr eaLnBrk="0" hangingPunct="0"/>
              <a:endParaRPr sz="3200" b="1">
                <a:solidFill>
                  <a:srgbClr val="FF3300"/>
                </a:solidFill>
                <a:latin typeface="Times New Roman" panose="02020603050405020304" pitchFamily="18" charset="0"/>
                <a:cs typeface="Times New Roman" panose="02020603050405020304" pitchFamily="18" charset="0"/>
              </a:endParaRPr>
            </a:p>
          </p:txBody>
        </p:sp>
      </p:grpSp>
      <p:sp>
        <p:nvSpPr>
          <p:cNvPr id="15383" name="Text Box 15382"/>
          <p:cNvSpPr txBox="1"/>
          <p:nvPr/>
        </p:nvSpPr>
        <p:spPr>
          <a:xfrm>
            <a:off x="360363" y="1773238"/>
            <a:ext cx="1316037" cy="521970"/>
          </a:xfrm>
          <a:prstGeom prst="rect">
            <a:avLst/>
          </a:prstGeom>
          <a:noFill/>
          <a:ln w="9525">
            <a:noFill/>
          </a:ln>
        </p:spPr>
        <p:txBody>
          <a:bodyPr>
            <a:spAutoFit/>
          </a:bodyPr>
          <a:lstStyle/>
          <a:p>
            <a:pPr>
              <a:spcBef>
                <a:spcPct val="50000"/>
              </a:spcBef>
            </a:pPr>
            <a:r>
              <a:rPr sz="2800" b="1" err="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Câu</a:t>
            </a:r>
            <a:r>
              <a:rPr sz="28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 1:</a:t>
            </a:r>
          </a:p>
        </p:txBody>
      </p:sp>
      <p:grpSp>
        <p:nvGrpSpPr>
          <p:cNvPr id="15384" name="Group 15383"/>
          <p:cNvGrpSpPr/>
          <p:nvPr/>
        </p:nvGrpSpPr>
        <p:grpSpPr>
          <a:xfrm>
            <a:off x="34925" y="-26987"/>
            <a:ext cx="4191000" cy="1600200"/>
            <a:chOff x="0" y="0"/>
            <a:chExt cx="2640" cy="1008"/>
          </a:xfrm>
          <a:solidFill>
            <a:schemeClr val="accent5">
              <a:lumMod val="40000"/>
              <a:lumOff val="60000"/>
            </a:schemeClr>
          </a:solidFill>
        </p:grpSpPr>
        <p:grpSp>
          <p:nvGrpSpPr>
            <p:cNvPr id="15385" name="Group 15384"/>
            <p:cNvGrpSpPr/>
            <p:nvPr/>
          </p:nvGrpSpPr>
          <p:grpSpPr>
            <a:xfrm>
              <a:off x="0" y="90"/>
              <a:ext cx="2640" cy="918"/>
              <a:chOff x="1973" y="1027"/>
              <a:chExt cx="1926" cy="937"/>
            </a:xfrm>
            <a:grpFill/>
          </p:grpSpPr>
          <p:sp>
            <p:nvSpPr>
              <p:cNvPr id="15386" name="Oval 15385"/>
              <p:cNvSpPr/>
              <p:nvPr/>
            </p:nvSpPr>
            <p:spPr>
              <a:xfrm>
                <a:off x="1994" y="1057"/>
                <a:ext cx="1905" cy="907"/>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87" name="Oval 15386"/>
              <p:cNvSpPr/>
              <p:nvPr/>
            </p:nvSpPr>
            <p:spPr>
              <a:xfrm>
                <a:off x="1973" y="1027"/>
                <a:ext cx="1905" cy="907"/>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grpSp>
        <p:sp>
          <p:nvSpPr>
            <p:cNvPr id="15388" name="Oval 15387"/>
            <p:cNvSpPr/>
            <p:nvPr/>
          </p:nvSpPr>
          <p:spPr>
            <a:xfrm>
              <a:off x="124" y="0"/>
              <a:ext cx="2364" cy="844"/>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89" name="Oval 15388"/>
            <p:cNvSpPr/>
            <p:nvPr/>
          </p:nvSpPr>
          <p:spPr>
            <a:xfrm>
              <a:off x="155" y="5"/>
              <a:ext cx="2306" cy="823"/>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0" name="Oval 15389"/>
            <p:cNvSpPr/>
            <p:nvPr/>
          </p:nvSpPr>
          <p:spPr>
            <a:xfrm>
              <a:off x="179" y="13"/>
              <a:ext cx="2194" cy="769"/>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1" name="Oval 15390"/>
            <p:cNvSpPr/>
            <p:nvPr/>
          </p:nvSpPr>
          <p:spPr>
            <a:xfrm>
              <a:off x="295" y="30"/>
              <a:ext cx="1931" cy="623"/>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2" name="Text Box 15391"/>
            <p:cNvSpPr txBox="1"/>
            <p:nvPr/>
          </p:nvSpPr>
          <p:spPr>
            <a:xfrm>
              <a:off x="340" y="210"/>
              <a:ext cx="1950" cy="290"/>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spcBef>
                  <a:spcPct val="50000"/>
                </a:spcBef>
              </a:pPr>
              <a:r>
                <a:rPr lang="en-US" sz="24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KIỂM TRA BÀI CŨ </a:t>
              </a:r>
            </a:p>
          </p:txBody>
        </p:sp>
      </p:grpSp>
      <p:sp>
        <p:nvSpPr>
          <p:cNvPr id="15393" name="Text Box 15392"/>
          <p:cNvSpPr txBox="1"/>
          <p:nvPr/>
        </p:nvSpPr>
        <p:spPr>
          <a:xfrm>
            <a:off x="1676400" y="1752600"/>
            <a:ext cx="7467600" cy="1066800"/>
          </a:xfrm>
          <a:prstGeom prst="rect">
            <a:avLst/>
          </a:prstGeom>
          <a:noFill/>
          <a:ln w="12700">
            <a:noFill/>
          </a:ln>
        </p:spPr>
        <p:txBody>
          <a:bodyPr>
            <a:spAutoFit/>
          </a:bodyPr>
          <a:lstStyle/>
          <a:p>
            <a:pPr eaLnBrk="0" hangingPunct="0">
              <a:spcBef>
                <a:spcPct val="50000"/>
              </a:spcBef>
            </a:pPr>
            <a:r>
              <a:rPr sz="3200" b="1" err="1">
                <a:solidFill>
                  <a:srgbClr val="000099"/>
                </a:solidFill>
                <a:latin typeface="Times New Roman" panose="02020603050405020304" pitchFamily="18" charset="0"/>
                <a:cs typeface="Times New Roman" panose="02020603050405020304" pitchFamily="18" charset="0"/>
              </a:rPr>
              <a:t>Đột</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biến</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cấu</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trúc</a:t>
            </a:r>
            <a:r>
              <a:rPr sz="3200" b="1">
                <a:solidFill>
                  <a:srgbClr val="000099"/>
                </a:solidFill>
                <a:latin typeface="Times New Roman" panose="02020603050405020304" pitchFamily="18" charset="0"/>
                <a:cs typeface="Times New Roman" panose="02020603050405020304" pitchFamily="18" charset="0"/>
              </a:rPr>
              <a:t> NST </a:t>
            </a:r>
            <a:r>
              <a:rPr sz="3200" b="1" err="1">
                <a:solidFill>
                  <a:srgbClr val="000099"/>
                </a:solidFill>
                <a:latin typeface="Times New Roman" panose="02020603050405020304" pitchFamily="18" charset="0"/>
                <a:cs typeface="Times New Roman" panose="02020603050405020304" pitchFamily="18" charset="0"/>
              </a:rPr>
              <a:t>là</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gì</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Nêu</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một</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số</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dạng</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đột</a:t>
            </a:r>
            <a:r>
              <a:rPr sz="3200" b="1">
                <a:solidFill>
                  <a:srgbClr val="000099"/>
                </a:solidFill>
                <a:latin typeface="Times New Roman" panose="02020603050405020304" pitchFamily="18" charset="0"/>
                <a:cs typeface="Times New Roman" panose="02020603050405020304" pitchFamily="18" charset="0"/>
              </a:rPr>
              <a:t> </a:t>
            </a:r>
            <a:r>
              <a:rPr sz="3200" b="1" err="1">
                <a:solidFill>
                  <a:srgbClr val="000099"/>
                </a:solidFill>
                <a:latin typeface="Times New Roman" panose="02020603050405020304" pitchFamily="18" charset="0"/>
                <a:cs typeface="Times New Roman" panose="02020603050405020304" pitchFamily="18" charset="0"/>
              </a:rPr>
              <a:t>biến</a:t>
            </a:r>
            <a:r>
              <a:rPr sz="3200" b="1">
                <a:solidFill>
                  <a:srgbClr val="000099"/>
                </a:solidFill>
                <a:latin typeface="Times New Roman" panose="02020603050405020304" pitchFamily="18" charset="0"/>
                <a:cs typeface="Times New Roman" panose="02020603050405020304" pitchFamily="18" charset="0"/>
              </a:rPr>
              <a:t>.</a:t>
            </a:r>
          </a:p>
        </p:txBody>
      </p:sp>
      <p:sp>
        <p:nvSpPr>
          <p:cNvPr id="15394" name="Text Box 15393"/>
          <p:cNvSpPr txBox="1"/>
          <p:nvPr/>
        </p:nvSpPr>
        <p:spPr>
          <a:xfrm>
            <a:off x="2209800" y="4114800"/>
            <a:ext cx="6659563" cy="2054225"/>
          </a:xfrm>
          <a:prstGeom prst="rect">
            <a:avLst/>
          </a:prstGeom>
          <a:noFill/>
          <a:ln w="12700" cap="sq" cmpd="sng">
            <a:solidFill>
              <a:schemeClr val="tx1"/>
            </a:solidFill>
            <a:prstDash val="solid"/>
            <a:miter/>
            <a:headEnd type="none" w="sm" len="sm"/>
            <a:tailEnd type="none" w="sm" len="sm"/>
          </a:ln>
        </p:spPr>
        <p:txBody>
          <a:bodyPr>
            <a:spAutoFit/>
          </a:bodyPr>
          <a:lstStyle/>
          <a:p>
            <a:pPr eaLnBrk="0" hangingPunct="0"/>
            <a:r>
              <a:rPr sz="3200">
                <a:ln>
                  <a:noFill/>
                </a:ln>
                <a:solidFill>
                  <a:schemeClr val="bg1"/>
                </a:solidFill>
                <a:latin typeface="Times New Roman" panose="02020603050405020304" pitchFamily="18" charset="0"/>
                <a:cs typeface="Times New Roman" panose="02020603050405020304" pitchFamily="18" charset="0"/>
              </a:rPr>
              <a:t>-</a:t>
            </a:r>
            <a:r>
              <a:rPr sz="3200" err="1">
                <a:ln>
                  <a:noFill/>
                </a:ln>
                <a:solidFill>
                  <a:schemeClr val="bg1"/>
                </a:solidFill>
                <a:latin typeface="Times New Roman" panose="02020603050405020304" pitchFamily="18" charset="0"/>
                <a:cs typeface="Times New Roman" panose="02020603050405020304" pitchFamily="18" charset="0"/>
              </a:rPr>
              <a:t>Đột</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biến</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cấu</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trúc</a:t>
            </a:r>
            <a:r>
              <a:rPr sz="3200">
                <a:ln>
                  <a:noFill/>
                </a:ln>
                <a:solidFill>
                  <a:schemeClr val="bg1"/>
                </a:solidFill>
                <a:latin typeface="Times New Roman" panose="02020603050405020304" pitchFamily="18" charset="0"/>
                <a:cs typeface="Times New Roman" panose="02020603050405020304" pitchFamily="18" charset="0"/>
              </a:rPr>
              <a:t> NST </a:t>
            </a:r>
            <a:r>
              <a:rPr sz="3200" err="1">
                <a:ln>
                  <a:noFill/>
                </a:ln>
                <a:solidFill>
                  <a:schemeClr val="bg1"/>
                </a:solidFill>
                <a:latin typeface="Times New Roman" panose="02020603050405020304" pitchFamily="18" charset="0"/>
                <a:cs typeface="Times New Roman" panose="02020603050405020304" pitchFamily="18" charset="0"/>
              </a:rPr>
              <a:t>là</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những</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biến</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đổi</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trong</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cấu</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trúc</a:t>
            </a:r>
            <a:r>
              <a:rPr sz="3200">
                <a:ln>
                  <a:noFill/>
                </a:ln>
                <a:solidFill>
                  <a:schemeClr val="bg1"/>
                </a:solidFill>
                <a:latin typeface="Times New Roman" panose="02020603050405020304" pitchFamily="18" charset="0"/>
                <a:cs typeface="Times New Roman" panose="02020603050405020304" pitchFamily="18" charset="0"/>
              </a:rPr>
              <a:t> NST.</a:t>
            </a:r>
          </a:p>
          <a:p>
            <a:pPr eaLnBrk="0" hangingPunct="0"/>
            <a:r>
              <a:rPr sz="3200">
                <a:ln>
                  <a:noFill/>
                </a:ln>
                <a:solidFill>
                  <a:schemeClr val="bg1"/>
                </a:solidFill>
                <a:latin typeface="Times New Roman" panose="02020603050405020304" pitchFamily="18" charset="0"/>
                <a:cs typeface="Times New Roman" panose="02020603050405020304" pitchFamily="18" charset="0"/>
              </a:rPr>
              <a:t>-</a:t>
            </a:r>
            <a:r>
              <a:rPr sz="3200" err="1">
                <a:ln>
                  <a:noFill/>
                </a:ln>
                <a:solidFill>
                  <a:schemeClr val="bg1"/>
                </a:solidFill>
                <a:latin typeface="Times New Roman" panose="02020603050405020304" pitchFamily="18" charset="0"/>
                <a:cs typeface="Times New Roman" panose="02020603050405020304" pitchFamily="18" charset="0"/>
              </a:rPr>
              <a:t>Các</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dạng</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mất</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đoạn</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lặp</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đoạn</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và</a:t>
            </a:r>
            <a:r>
              <a:rPr sz="3200">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đảo</a:t>
            </a:r>
            <a:r>
              <a:rPr sz="3200" b="1">
                <a:ln>
                  <a:noFill/>
                </a:ln>
                <a:solidFill>
                  <a:schemeClr val="bg1"/>
                </a:solidFill>
                <a:latin typeface="Times New Roman" panose="02020603050405020304" pitchFamily="18" charset="0"/>
                <a:cs typeface="Times New Roman" panose="02020603050405020304" pitchFamily="18" charset="0"/>
              </a:rPr>
              <a:t> </a:t>
            </a:r>
            <a:r>
              <a:rPr sz="3200" err="1">
                <a:ln>
                  <a:noFill/>
                </a:ln>
                <a:solidFill>
                  <a:schemeClr val="bg1"/>
                </a:solidFill>
                <a:latin typeface="Times New Roman" panose="02020603050405020304" pitchFamily="18" charset="0"/>
                <a:cs typeface="Times New Roman" panose="02020603050405020304" pitchFamily="18" charset="0"/>
              </a:rPr>
              <a:t>đoạn</a:t>
            </a:r>
            <a:r>
              <a:rPr sz="3200">
                <a:ln>
                  <a:noFill/>
                </a:ln>
                <a:solidFill>
                  <a:schemeClr val="bg1"/>
                </a:solidFill>
                <a:latin typeface="Times New Roman" panose="02020603050405020304" pitchFamily="18" charset="0"/>
                <a:cs typeface="Times New Roman" panose="02020603050405020304" pitchFamily="18" charset="0"/>
              </a:rPr>
              <a:t>. </a:t>
            </a:r>
          </a:p>
        </p:txBody>
      </p:sp>
      <p:sp>
        <p:nvSpPr>
          <p:cNvPr id="16392" name="Rounded Rectangle 16391"/>
          <p:cNvSpPr/>
          <p:nvPr/>
        </p:nvSpPr>
        <p:spPr>
          <a:xfrm>
            <a:off x="525299" y="4017642"/>
            <a:ext cx="1659334" cy="2572700"/>
          </a:xfrm>
          <a:prstGeom prst="roundRect">
            <a:avLst>
              <a:gd name="adj" fmla="val 11921"/>
            </a:avLst>
          </a:prstGeom>
          <a:solidFill>
            <a:schemeClr val="accent3"/>
          </a:solidFill>
          <a:ln w="3810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6406" name="Text Box 16405"/>
          <p:cNvSpPr txBox="1"/>
          <p:nvPr/>
        </p:nvSpPr>
        <p:spPr>
          <a:xfrm>
            <a:off x="547688" y="4941888"/>
            <a:ext cx="1584325" cy="521970"/>
          </a:xfrm>
          <a:prstGeom prst="rect">
            <a:avLst/>
          </a:prstGeom>
          <a:noFill/>
          <a:ln w="9525">
            <a:noFill/>
          </a:ln>
        </p:spPr>
        <p:txBody>
          <a:bodyPr>
            <a:spAutoFit/>
          </a:bodyPr>
          <a:lstStyle/>
          <a:p>
            <a:pPr>
              <a:spcBef>
                <a:spcPct val="50000"/>
              </a:spcBef>
            </a:pPr>
            <a:r>
              <a:rPr lang="en-US" sz="2800" b="1">
                <a:solidFill>
                  <a:srgbClr val="FF3300"/>
                </a:solidFill>
                <a:latin typeface="Times New Roman" panose="02020603050405020304" pitchFamily="18" charset="0"/>
                <a:cs typeface="Times New Roman" panose="02020603050405020304" pitchFamily="18" charset="0"/>
              </a:rPr>
              <a:t>ĐÁP ÁN</a:t>
            </a:r>
          </a:p>
        </p:txBody>
      </p:sp>
      <p:grpSp>
        <p:nvGrpSpPr>
          <p:cNvPr id="2" name="Group 1"/>
          <p:cNvGrpSpPr/>
          <p:nvPr/>
        </p:nvGrpSpPr>
        <p:grpSpPr>
          <a:xfrm rot="5400000">
            <a:off x="-201612" y="3608388"/>
            <a:ext cx="1341437" cy="1295400"/>
            <a:chOff x="1872" y="1824"/>
            <a:chExt cx="2014" cy="1821"/>
          </a:xfrm>
        </p:grpSpPr>
        <p:sp>
          <p:nvSpPr>
            <p:cNvPr id="3" name="Up Arrow 2"/>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 name="Up Arrow 3"/>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 name="Up Arrow 4"/>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7" name="Oval 6"/>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8" name="Oval 7"/>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9" name="Oval 8"/>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0" name="Oval 9"/>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1" name="Oval 10"/>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384"/>
                                        </p:tgtEl>
                                        <p:attrNameLst>
                                          <p:attrName>style.visibility</p:attrName>
                                        </p:attrNameLst>
                                      </p:cBhvr>
                                      <p:to>
                                        <p:strVal val="visible"/>
                                      </p:to>
                                    </p:set>
                                    <p:anim calcmode="lin" valueType="num">
                                      <p:cBhvr>
                                        <p:cTn id="7" dur="500" fill="hold"/>
                                        <p:tgtEl>
                                          <p:spTgt spid="15384"/>
                                        </p:tgtEl>
                                        <p:attrNameLst>
                                          <p:attrName>ppt_w</p:attrName>
                                        </p:attrNameLst>
                                      </p:cBhvr>
                                      <p:tavLst>
                                        <p:tav tm="0">
                                          <p:val>
                                            <p:fltVal val="0"/>
                                          </p:val>
                                        </p:tav>
                                        <p:tav tm="100000">
                                          <p:val>
                                            <p:strVal val="#ppt_w"/>
                                          </p:val>
                                        </p:tav>
                                      </p:tavLst>
                                    </p:anim>
                                    <p:anim calcmode="lin" valueType="num">
                                      <p:cBhvr>
                                        <p:cTn id="8" dur="500" fill="hold"/>
                                        <p:tgtEl>
                                          <p:spTgt spid="153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fade">
                                      <p:cBhvr>
                                        <p:cTn id="13" dur="1000"/>
                                        <p:tgtEl>
                                          <p:spTgt spid="15365"/>
                                        </p:tgtEl>
                                      </p:cBhvr>
                                    </p:animEffect>
                                    <p:anim calcmode="lin" valueType="num">
                                      <p:cBhvr>
                                        <p:cTn id="14" dur="1000" fill="hold"/>
                                        <p:tgtEl>
                                          <p:spTgt spid="15365"/>
                                        </p:tgtEl>
                                        <p:attrNameLst>
                                          <p:attrName>ppt_x</p:attrName>
                                        </p:attrNameLst>
                                      </p:cBhvr>
                                      <p:tavLst>
                                        <p:tav tm="0">
                                          <p:val>
                                            <p:strVal val="#ppt_x-.1"/>
                                          </p:val>
                                        </p:tav>
                                        <p:tav tm="100000">
                                          <p:val>
                                            <p:strVal val="#ppt_x"/>
                                          </p:val>
                                        </p:tav>
                                      </p:tavLst>
                                    </p:anim>
                                    <p:anim calcmode="lin" valueType="num">
                                      <p:cBhvr>
                                        <p:cTn id="15" dur="1000" fill="hold"/>
                                        <p:tgtEl>
                                          <p:spTgt spid="1536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383"/>
                                        </p:tgtEl>
                                        <p:attrNameLst>
                                          <p:attrName>style.visibility</p:attrName>
                                        </p:attrNameLst>
                                      </p:cBhvr>
                                      <p:to>
                                        <p:strVal val="visible"/>
                                      </p:to>
                                    </p:set>
                                    <p:anim calcmode="discrete" valueType="clr">
                                      <p:cBhvr override="childStyle">
                                        <p:cTn id="19" dur="80"/>
                                        <p:tgtEl>
                                          <p:spTgt spid="1538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383"/>
                                        </p:tgtEl>
                                        <p:attrNameLst>
                                          <p:attrName>fillcolor</p:attrName>
                                        </p:attrNameLst>
                                      </p:cBhvr>
                                      <p:tavLst>
                                        <p:tav tm="0">
                                          <p:val>
                                            <p:clrVal>
                                              <a:schemeClr val="accent2"/>
                                            </p:clrVal>
                                          </p:val>
                                        </p:tav>
                                        <p:tav tm="50000">
                                          <p:val>
                                            <p:clrVal>
                                              <a:schemeClr val="hlink"/>
                                            </p:clrVal>
                                          </p:val>
                                        </p:tav>
                                      </p:tavLst>
                                    </p:anim>
                                    <p:set>
                                      <p:cBhvr>
                                        <p:cTn id="21" dur="80"/>
                                        <p:tgtEl>
                                          <p:spTgt spid="15383"/>
                                        </p:tgtEl>
                                        <p:attrNameLst>
                                          <p:attrName>fill.type</p:attrName>
                                        </p:attrNameLst>
                                      </p:cBhvr>
                                      <p:to>
                                        <p:strVal val="solid"/>
                                      </p:to>
                                    </p:set>
                                  </p:childTnLst>
                                </p:cTn>
                              </p:par>
                            </p:childTnLst>
                          </p:cTn>
                        </p:par>
                        <p:par>
                          <p:cTn id="22" fill="hold">
                            <p:stCondLst>
                              <p:cond delay="127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5393"/>
                                        </p:tgtEl>
                                        <p:attrNameLst>
                                          <p:attrName>style.visibility</p:attrName>
                                        </p:attrNameLst>
                                      </p:cBhvr>
                                      <p:to>
                                        <p:strVal val="visible"/>
                                      </p:to>
                                    </p:set>
                                    <p:anim calcmode="discrete" valueType="clr">
                                      <p:cBhvr override="childStyle">
                                        <p:cTn id="25" dur="80"/>
                                        <p:tgtEl>
                                          <p:spTgt spid="1539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393"/>
                                        </p:tgtEl>
                                        <p:attrNameLst>
                                          <p:attrName>fillcolor</p:attrName>
                                        </p:attrNameLst>
                                      </p:cBhvr>
                                      <p:tavLst>
                                        <p:tav tm="0">
                                          <p:val>
                                            <p:clrVal>
                                              <a:schemeClr val="accent2"/>
                                            </p:clrVal>
                                          </p:val>
                                        </p:tav>
                                        <p:tav tm="50000">
                                          <p:val>
                                            <p:clrVal>
                                              <a:schemeClr val="hlink"/>
                                            </p:clrVal>
                                          </p:val>
                                        </p:tav>
                                      </p:tavLst>
                                    </p:anim>
                                    <p:set>
                                      <p:cBhvr>
                                        <p:cTn id="27" dur="80"/>
                                        <p:tgtEl>
                                          <p:spTgt spid="1539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slide(fromTop)">
                                      <p:cBhvr>
                                        <p:cTn id="32" dur="500"/>
                                        <p:tgtEl>
                                          <p:spTgt spid="15362"/>
                                        </p:tgtEl>
                                      </p:cBhvr>
                                    </p:animEffect>
                                  </p:childTnLst>
                                </p:cTn>
                              </p:par>
                            </p:childTnLst>
                          </p:cTn>
                        </p:par>
                        <p:par>
                          <p:cTn id="33" fill="hold">
                            <p:stCondLst>
                              <p:cond delay="500"/>
                            </p:stCondLst>
                            <p:childTnLst>
                              <p:par>
                                <p:cTn id="34" presetID="17" presetClass="entr" presetSubtype="8" fill="hold" nodeType="afterEffect">
                                  <p:stCondLst>
                                    <p:cond delay="0"/>
                                  </p:stCondLst>
                                  <p:childTnLst>
                                    <p:set>
                                      <p:cBhvr>
                                        <p:cTn id="35" dur="1" fill="hold">
                                          <p:stCondLst>
                                            <p:cond delay="0"/>
                                          </p:stCondLst>
                                        </p:cTn>
                                        <p:tgtEl>
                                          <p:spTgt spid="15366"/>
                                        </p:tgtEl>
                                        <p:attrNameLst>
                                          <p:attrName>style.visibility</p:attrName>
                                        </p:attrNameLst>
                                      </p:cBhvr>
                                      <p:to>
                                        <p:strVal val="visible"/>
                                      </p:to>
                                    </p:set>
                                    <p:anim calcmode="lin" valueType="num">
                                      <p:cBhvr>
                                        <p:cTn id="36" dur="500" fill="hold"/>
                                        <p:tgtEl>
                                          <p:spTgt spid="15366"/>
                                        </p:tgtEl>
                                        <p:attrNameLst>
                                          <p:attrName>ppt_x</p:attrName>
                                        </p:attrNameLst>
                                      </p:cBhvr>
                                      <p:tavLst>
                                        <p:tav tm="0">
                                          <p:val>
                                            <p:strVal val="#ppt_x-#ppt_w/2"/>
                                          </p:val>
                                        </p:tav>
                                        <p:tav tm="100000">
                                          <p:val>
                                            <p:strVal val="#ppt_x"/>
                                          </p:val>
                                        </p:tav>
                                      </p:tavLst>
                                    </p:anim>
                                    <p:anim calcmode="lin" valueType="num">
                                      <p:cBhvr>
                                        <p:cTn id="37" dur="500" fill="hold"/>
                                        <p:tgtEl>
                                          <p:spTgt spid="15366"/>
                                        </p:tgtEl>
                                        <p:attrNameLst>
                                          <p:attrName>ppt_y</p:attrName>
                                        </p:attrNameLst>
                                      </p:cBhvr>
                                      <p:tavLst>
                                        <p:tav tm="0">
                                          <p:val>
                                            <p:strVal val="#ppt_y"/>
                                          </p:val>
                                        </p:tav>
                                        <p:tav tm="100000">
                                          <p:val>
                                            <p:strVal val="#ppt_y"/>
                                          </p:val>
                                        </p:tav>
                                      </p:tavLst>
                                    </p:anim>
                                    <p:anim calcmode="lin" valueType="num">
                                      <p:cBhvr>
                                        <p:cTn id="38" dur="500" fill="hold"/>
                                        <p:tgtEl>
                                          <p:spTgt spid="15366"/>
                                        </p:tgtEl>
                                        <p:attrNameLst>
                                          <p:attrName>ppt_w</p:attrName>
                                        </p:attrNameLst>
                                      </p:cBhvr>
                                      <p:tavLst>
                                        <p:tav tm="0">
                                          <p:val>
                                            <p:fltVal val="0"/>
                                          </p:val>
                                        </p:tav>
                                        <p:tav tm="100000">
                                          <p:val>
                                            <p:strVal val="#ppt_w"/>
                                          </p:val>
                                        </p:tav>
                                      </p:tavLst>
                                    </p:anim>
                                    <p:anim calcmode="lin" valueType="num">
                                      <p:cBhvr>
                                        <p:cTn id="39" dur="500" fill="hold"/>
                                        <p:tgtEl>
                                          <p:spTgt spid="153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arrow.wav"/>
                                        </p:tgtEl>
                                      </p:cMediaNode>
                                    </p:audio>
                                  </p:subTnLst>
                                </p:cTn>
                              </p:par>
                            </p:childTnLst>
                          </p:cTn>
                        </p:par>
                        <p:par>
                          <p:cTn id="40" fill="hold">
                            <p:stCondLst>
                              <p:cond delay="10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5394"/>
                                        </p:tgtEl>
                                        <p:attrNameLst>
                                          <p:attrName>style.visibility</p:attrName>
                                        </p:attrNameLst>
                                      </p:cBhvr>
                                      <p:to>
                                        <p:strVal val="visible"/>
                                      </p:to>
                                    </p:set>
                                    <p:anim calcmode="discrete" valueType="clr">
                                      <p:cBhvr override="childStyle">
                                        <p:cTn id="43" dur="80"/>
                                        <p:tgtEl>
                                          <p:spTgt spid="15394"/>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5394"/>
                                        </p:tgtEl>
                                        <p:attrNameLst>
                                          <p:attrName>fillcolor</p:attrName>
                                        </p:attrNameLst>
                                      </p:cBhvr>
                                      <p:tavLst>
                                        <p:tav tm="0">
                                          <p:val>
                                            <p:clrVal>
                                              <a:schemeClr val="accent2"/>
                                            </p:clrVal>
                                          </p:val>
                                        </p:tav>
                                        <p:tav tm="50000">
                                          <p:val>
                                            <p:clrVal>
                                              <a:schemeClr val="hlink"/>
                                            </p:clrVal>
                                          </p:val>
                                        </p:tav>
                                      </p:tavLst>
                                    </p:anim>
                                    <p:set>
                                      <p:cBhvr>
                                        <p:cTn id="45" dur="80"/>
                                        <p:tgtEl>
                                          <p:spTgt spid="15394"/>
                                        </p:tgtEl>
                                        <p:attrNameLst>
                                          <p:attrName>fill.type</p:attrName>
                                        </p:attrNameLst>
                                      </p:cBhvr>
                                      <p:to>
                                        <p:strVal val="solid"/>
                                      </p:to>
                                    </p:set>
                                  </p:childTnLst>
                                </p:cTn>
                              </p:par>
                            </p:childTnLst>
                          </p:cTn>
                        </p:par>
                        <p:par>
                          <p:cTn id="46" fill="hold">
                            <p:stCondLst>
                              <p:cond delay="5159"/>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6406"/>
                                        </p:tgtEl>
                                        <p:attrNameLst>
                                          <p:attrName>style.visibility</p:attrName>
                                        </p:attrNameLst>
                                      </p:cBhvr>
                                      <p:to>
                                        <p:strVal val="visible"/>
                                      </p:to>
                                    </p:set>
                                    <p:anim calcmode="discrete" valueType="clr">
                                      <p:cBhvr override="childStyle">
                                        <p:cTn id="49" dur="80"/>
                                        <p:tgtEl>
                                          <p:spTgt spid="1640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406"/>
                                        </p:tgtEl>
                                        <p:attrNameLst>
                                          <p:attrName>fillcolor</p:attrName>
                                        </p:attrNameLst>
                                      </p:cBhvr>
                                      <p:tavLst>
                                        <p:tav tm="0">
                                          <p:val>
                                            <p:clrVal>
                                              <a:schemeClr val="accent2"/>
                                            </p:clrVal>
                                          </p:val>
                                        </p:tav>
                                        <p:tav tm="50000">
                                          <p:val>
                                            <p:clrVal>
                                              <a:schemeClr val="hlink"/>
                                            </p:clrVal>
                                          </p:val>
                                        </p:tav>
                                      </p:tavLst>
                                    </p:anim>
                                    <p:set>
                                      <p:cBhvr>
                                        <p:cTn id="51" dur="80"/>
                                        <p:tgtEl>
                                          <p:spTgt spid="16406"/>
                                        </p:tgtEl>
                                        <p:attrNameLst>
                                          <p:attrName>fill.type</p:attrName>
                                        </p:attrNameLst>
                                      </p:cBhvr>
                                      <p:to>
                                        <p:strVal val="solid"/>
                                      </p:to>
                                    </p:set>
                                  </p:childTnLst>
                                </p:cTn>
                              </p:par>
                            </p:childTnLst>
                          </p:cTn>
                        </p:par>
                        <p:par>
                          <p:cTn id="52" fill="hold">
                            <p:stCondLst>
                              <p:cond delay="544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 calcmode="lin" valueType="num">
                                      <p:cBhvr>
                                        <p:cTn id="57" dur="500" fill="hold"/>
                                        <p:tgtEl>
                                          <p:spTgt spid="2"/>
                                        </p:tgtEl>
                                        <p:attrNameLst>
                                          <p:attrName>style.rotation</p:attrName>
                                        </p:attrNameLst>
                                      </p:cBhvr>
                                      <p:tavLst>
                                        <p:tav tm="0">
                                          <p:val>
                                            <p:fltVal val="360"/>
                                          </p:val>
                                        </p:tav>
                                        <p:tav tm="100000">
                                          <p:val>
                                            <p:fltVal val="0"/>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box(in)">
                                      <p:cBhvr>
                                        <p:cTn id="63"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ldLvl="0" animBg="1"/>
      <p:bldP spid="15383" grpId="0"/>
      <p:bldP spid="15393" grpId="0"/>
      <p:bldP spid="15394" grpId="0" bldLvl="0" animBg="1"/>
      <p:bldP spid="16392" grpId="0" animBg="1"/>
      <p:bldP spid="16392" grpId="1" animBg="1"/>
      <p:bldP spid="164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269365" y="4504055"/>
            <a:ext cx="709930" cy="46037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2n</a:t>
            </a:r>
          </a:p>
        </p:txBody>
      </p:sp>
      <p:grpSp>
        <p:nvGrpSpPr>
          <p:cNvPr id="8" name="Group 7"/>
          <p:cNvGrpSpPr/>
          <p:nvPr/>
        </p:nvGrpSpPr>
        <p:grpSpPr>
          <a:xfrm>
            <a:off x="1115695" y="2060575"/>
            <a:ext cx="6905625" cy="4086225"/>
            <a:chOff x="1757" y="2905"/>
            <a:chExt cx="10875" cy="6435"/>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 y="2905"/>
              <a:ext cx="10875" cy="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p:nvPr/>
          </p:nvSpPr>
          <p:spPr>
            <a:xfrm>
              <a:off x="2000" y="7132"/>
              <a:ext cx="1118" cy="72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2n</a:t>
              </a:r>
            </a:p>
          </p:txBody>
        </p:sp>
      </p:grpSp>
      <p:sp>
        <p:nvSpPr>
          <p:cNvPr id="9" name="Cloud Callout 8"/>
          <p:cNvSpPr/>
          <p:nvPr/>
        </p:nvSpPr>
        <p:spPr>
          <a:xfrm>
            <a:off x="539115" y="116205"/>
            <a:ext cx="8420100" cy="1703705"/>
          </a:xfrm>
          <a:prstGeom prst="cloudCallout">
            <a:avLst/>
          </a:prstGeom>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en-US" sz="2800">
                <a:solidFill>
                  <a:srgbClr val="002060"/>
                </a:solidFill>
                <a:latin typeface="Times New Roman" panose="02020603050405020304" pitchFamily="18" charset="0"/>
                <a:cs typeface="Times New Roman" panose="02020603050405020304" pitchFamily="18" charset="0"/>
              </a:rPr>
              <a:t>Thể dị bội là gì? Có thể có những dạng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3260" y="116205"/>
            <a:ext cx="7886700" cy="604838"/>
          </a:xfrm>
        </p:spPr>
        <p:txBody>
          <a:bodyPr>
            <a:normAutofit fontScale="90000"/>
          </a:bodyPr>
          <a:lstStyle/>
          <a:p>
            <a:r>
              <a:rPr lang="en-US" altLang="en-US" b="1" smtClean="0"/>
              <a:t>I. Thể dị bội</a:t>
            </a:r>
          </a:p>
        </p:txBody>
      </p:sp>
      <p:sp>
        <p:nvSpPr>
          <p:cNvPr id="27651" name="Content Placeholder 2"/>
          <p:cNvSpPr>
            <a:spLocks noGrp="1"/>
          </p:cNvSpPr>
          <p:nvPr>
            <p:ph idx="1"/>
          </p:nvPr>
        </p:nvSpPr>
        <p:spPr>
          <a:xfrm>
            <a:off x="626745" y="764540"/>
            <a:ext cx="8087360" cy="2328545"/>
          </a:xfrm>
        </p:spPr>
        <p:txBody>
          <a:bodyPr/>
          <a:lstStyle/>
          <a:p>
            <a:pPr marL="0" indent="0">
              <a:buFont typeface="Arial" panose="020B0604020202020204" pitchFamily="34" charset="0"/>
              <a:buNone/>
            </a:pPr>
            <a:r>
              <a:rPr lang="vi-VN" altLang="en-US" dirty="0" smtClean="0"/>
              <a:t>- Thể dị bội là cơ thể mà trong tế bào sinh dưỡng có 1 hoặc một số cặp NST bị thay đổi về số lượng.</a:t>
            </a:r>
            <a:endParaRPr lang="en-US" altLang="en-US" dirty="0" smtClean="0"/>
          </a:p>
          <a:p>
            <a:pPr marL="0" indent="0">
              <a:buFont typeface="Arial" panose="020B0604020202020204" pitchFamily="34" charset="0"/>
              <a:buNone/>
            </a:pPr>
            <a:r>
              <a:rPr lang="vi-VN" altLang="en-US" dirty="0" smtClean="0"/>
              <a:t>- Các dạng: </a:t>
            </a:r>
            <a:r>
              <a:rPr lang="vi-VN" altLang="en-US" dirty="0" smtClean="0">
                <a:sym typeface="+mn-ea"/>
              </a:rPr>
              <a:t>(2n + 1), (2n - 1</a:t>
            </a:r>
            <a:r>
              <a:rPr lang="en-US" altLang="en-US" dirty="0" smtClean="0">
                <a:sym typeface="+mn-ea"/>
              </a:rPr>
              <a:t>)</a:t>
            </a:r>
            <a:r>
              <a:rPr lang="vi-VN" altLang="en-US" dirty="0" smtClean="0">
                <a:sym typeface="+mn-ea"/>
              </a:rPr>
              <a:t>, (2n - 2)</a:t>
            </a:r>
            <a:endParaRPr lang="en-US" altLang="en-US" dirty="0" smtClean="0"/>
          </a:p>
          <a:p>
            <a:pPr marL="0" indent="0">
              <a:buFont typeface="Arial" panose="020B0604020202020204" pitchFamily="34" charset="0"/>
              <a:buNone/>
            </a:pPr>
            <a:endParaRPr lang="en-US" altLang="en-US" dirty="0" smtClean="0"/>
          </a:p>
        </p:txBody>
      </p:sp>
      <p:sp>
        <p:nvSpPr>
          <p:cNvPr id="4" name="Rectangle 3"/>
          <p:cNvSpPr>
            <a:spLocks noChangeArrowheads="1"/>
          </p:cNvSpPr>
          <p:nvPr/>
        </p:nvSpPr>
        <p:spPr bwMode="auto">
          <a:xfrm>
            <a:off x="1" y="666750"/>
            <a:ext cx="44172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400">
              <a:latin typeface="Times New Roman" panose="02020603050405020304" pitchFamily="18" charset="0"/>
              <a:cs typeface="Times New Roman" panose="02020603050405020304" pitchFamily="18" charset="0"/>
            </a:endParaRPr>
          </a:p>
        </p:txBody>
      </p:sp>
      <p:grpSp>
        <p:nvGrpSpPr>
          <p:cNvPr id="8" name="Group 7"/>
          <p:cNvGrpSpPr/>
          <p:nvPr/>
        </p:nvGrpSpPr>
        <p:grpSpPr>
          <a:xfrm>
            <a:off x="1331595" y="3068955"/>
            <a:ext cx="6465570" cy="2936875"/>
            <a:chOff x="1757" y="2905"/>
            <a:chExt cx="10875" cy="6435"/>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 y="2905"/>
              <a:ext cx="10875" cy="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p:nvPr/>
          </p:nvSpPr>
          <p:spPr>
            <a:xfrm>
              <a:off x="2000" y="7132"/>
              <a:ext cx="1118" cy="1009"/>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2n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t="4579" r="19431" b="2448"/>
          <a:stretch>
            <a:fillRect/>
          </a:stretch>
        </p:blipFill>
        <p:spPr bwMode="auto">
          <a:xfrm>
            <a:off x="4886881" y="2022476"/>
            <a:ext cx="4189809"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Content Placeholder 3"/>
          <p:cNvPicPr>
            <a:picLocks noChangeAspect="1"/>
          </p:cNvPicPr>
          <p:nvPr/>
        </p:nvPicPr>
        <p:blipFill>
          <a:blip r:embed="rId4">
            <a:extLst>
              <a:ext uri="{28A0092B-C50C-407E-A947-70E740481C1C}">
                <a14:useLocalDpi xmlns:a14="http://schemas.microsoft.com/office/drawing/2010/main" val="0"/>
              </a:ext>
            </a:extLst>
          </a:blip>
          <a:srcRect l="421" t="30247" r="61610" b="27724"/>
          <a:stretch>
            <a:fillRect/>
          </a:stretch>
        </p:blipFill>
        <p:spPr bwMode="auto">
          <a:xfrm>
            <a:off x="3563620" y="4383088"/>
            <a:ext cx="21050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p:cNvSpPr txBox="1">
            <a:spLocks noChangeArrowheads="1"/>
          </p:cNvSpPr>
          <p:nvPr/>
        </p:nvSpPr>
        <p:spPr bwMode="auto">
          <a:xfrm>
            <a:off x="5292090" y="1412875"/>
            <a:ext cx="3784600" cy="46037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cs typeface="Times New Roman" panose="02020603050405020304" pitchFamily="18" charset="0"/>
              </a:rPr>
              <a:t>Xác suất mắc bệnh 1/700</a:t>
            </a:r>
          </a:p>
        </p:txBody>
      </p:sp>
      <p:pic>
        <p:nvPicPr>
          <p:cNvPr id="2" name="Content Placeholder 1"/>
          <p:cNvPicPr>
            <a:picLocks noGrp="1" noChangeAspect="1"/>
          </p:cNvPicPr>
          <p:nvPr>
            <p:ph sz="half" idx="1"/>
          </p:nvPr>
        </p:nvPicPr>
        <p:blipFill>
          <a:blip r:embed="rId5">
            <a:extLst>
              <a:ext uri="{28A0092B-C50C-407E-A947-70E740481C1C}">
                <a14:useLocalDpi xmlns:a14="http://schemas.microsoft.com/office/drawing/2010/main" val="0"/>
              </a:ext>
            </a:extLst>
          </a:blip>
          <a:srcRect l="5045" t="7098" r="1848" b="5789"/>
          <a:stretch>
            <a:fillRect/>
          </a:stretch>
        </p:blipFill>
        <p:spPr bwMode="auto">
          <a:xfrm>
            <a:off x="224790" y="636270"/>
            <a:ext cx="4565015" cy="342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ox(in)">
                                      <p:cBhvr>
                                        <p:cTn id="17" dur="20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nimBg="1"/>
      <p:bldP spid="2355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l="3790" t="7686" r="4105" b="8199"/>
          <a:stretch>
            <a:fillRect/>
          </a:stretch>
        </p:blipFill>
        <p:spPr bwMode="auto">
          <a:xfrm>
            <a:off x="4894660" y="2982913"/>
            <a:ext cx="4374356"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l="17599" t="21407" r="38185" b="27014"/>
          <a:stretch>
            <a:fillRect/>
          </a:stretch>
        </p:blipFill>
        <p:spPr>
          <a:xfrm>
            <a:off x="72629" y="1"/>
            <a:ext cx="5197078" cy="4545013"/>
          </a:xfrm>
        </p:spPr>
      </p:pic>
      <p:pic>
        <p:nvPicPr>
          <p:cNvPr id="24581" name="Picture 7"/>
          <p:cNvPicPr>
            <a:picLocks noChangeAspect="1"/>
          </p:cNvPicPr>
          <p:nvPr/>
        </p:nvPicPr>
        <p:blipFill>
          <a:blip r:embed="rId5">
            <a:extLst>
              <a:ext uri="{28A0092B-C50C-407E-A947-70E740481C1C}">
                <a14:useLocalDpi xmlns:a14="http://schemas.microsoft.com/office/drawing/2010/main" val="0"/>
              </a:ext>
            </a:extLst>
          </a:blip>
          <a:srcRect l="48402" t="37216" r="37009" b="42140"/>
          <a:stretch>
            <a:fillRect/>
          </a:stretch>
        </p:blipFill>
        <p:spPr bwMode="auto">
          <a:xfrm>
            <a:off x="3470672" y="4545013"/>
            <a:ext cx="142398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01279" y="26988"/>
            <a:ext cx="7886700" cy="728662"/>
          </a:xfrm>
        </p:spPr>
        <p:txBody>
          <a:bodyPr>
            <a:normAutofit fontScale="90000"/>
          </a:bodyPr>
          <a:lstStyle/>
          <a:p>
            <a:r>
              <a:rPr lang="en-US" altLang="en-US" b="1" smtClean="0"/>
              <a:t>II. Sự phát sinh thể dị bội</a:t>
            </a:r>
          </a:p>
        </p:txBody>
      </p:sp>
      <p:sp>
        <p:nvSpPr>
          <p:cNvPr id="3" name="Content Placeholder 2"/>
          <p:cNvSpPr>
            <a:spLocks noGrp="1"/>
          </p:cNvSpPr>
          <p:nvPr>
            <p:ph idx="1"/>
          </p:nvPr>
        </p:nvSpPr>
        <p:spPr>
          <a:xfrm>
            <a:off x="202407" y="792164"/>
            <a:ext cx="8385572" cy="4351337"/>
          </a:xfrm>
        </p:spPr>
        <p:txBody>
          <a:bodyPr/>
          <a:lstStyle/>
          <a:p>
            <a:pPr marL="0" indent="0">
              <a:buFont typeface="Arial" panose="020B0604020202020204" pitchFamily="34" charset="0"/>
              <a:buNone/>
              <a:defRPr/>
            </a:pPr>
            <a:r>
              <a:rPr lang="en-US" sz="2400" dirty="0" smtClean="0">
                <a:solidFill>
                  <a:srgbClr val="002060"/>
                </a:solidFill>
              </a:rPr>
              <a:t>Quan sát hình 23.2, hãy trả lời câu hỏi:</a:t>
            </a:r>
          </a:p>
          <a:p>
            <a:pPr marL="0" indent="0">
              <a:buFont typeface="Arial" panose="020B0604020202020204" pitchFamily="34" charset="0"/>
              <a:buNone/>
              <a:defRPr/>
            </a:pPr>
            <a:r>
              <a:rPr lang="en-US" sz="2400" i="1" dirty="0">
                <a:solidFill>
                  <a:srgbClr val="002060"/>
                </a:solidFill>
              </a:rPr>
              <a:t>- Sự phân li NST trong quá trình giảm phân ở 2 trường hợp trên có gì khác nhau?</a:t>
            </a:r>
            <a:endParaRPr lang="en-US" sz="2400" dirty="0">
              <a:solidFill>
                <a:srgbClr val="002060"/>
              </a:solidFill>
            </a:endParaRPr>
          </a:p>
          <a:p>
            <a:pPr marL="0" indent="0">
              <a:buFont typeface="Arial" panose="020B0604020202020204" pitchFamily="34" charset="0"/>
              <a:buNone/>
              <a:defRPr/>
            </a:pPr>
            <a:r>
              <a:rPr lang="en-US" sz="2400" i="1" dirty="0">
                <a:solidFill>
                  <a:srgbClr val="002060"/>
                </a:solidFill>
              </a:rPr>
              <a:t>- Các giao tử nói trên tham gia thụ tinh tạo thành hợp tử có số lượng như thế nào?</a:t>
            </a:r>
            <a:endParaRPr lang="en-US" sz="2400" dirty="0">
              <a:solidFill>
                <a:srgbClr val="002060"/>
              </a:solidFill>
            </a:endParaRPr>
          </a:p>
          <a:p>
            <a:pPr>
              <a:buFont typeface="Arial" panose="020B0604020202020204" pitchFamily="34" charset="0"/>
              <a:buChar char="•"/>
              <a:defRPr/>
            </a:pPr>
            <a:endParaRPr lang="en-US" sz="2400" dirty="0">
              <a:solidFill>
                <a:srgbClr val="002060"/>
              </a:solidFill>
            </a:endParaRPr>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l="2228" t="19481" r="3709" b="2844"/>
          <a:stretch>
            <a:fillRect/>
          </a:stretch>
        </p:blipFill>
        <p:spPr bwMode="auto">
          <a:xfrm>
            <a:off x="3779203" y="2506664"/>
            <a:ext cx="526732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35965"/>
          </a:xfrm>
        </p:spPr>
        <p:txBody>
          <a:bodyPr>
            <a:normAutofit fontScale="90000"/>
          </a:bodyPr>
          <a:lstStyle/>
          <a:p>
            <a:r>
              <a:rPr lang="en-US" altLang="en-US" b="1" smtClean="0">
                <a:sym typeface="+mn-ea"/>
              </a:rPr>
              <a:t>II. Sự phát sinh thể dị bội</a:t>
            </a:r>
            <a:endParaRPr lang="en-US"/>
          </a:p>
        </p:txBody>
      </p:sp>
      <p:graphicFrame>
        <p:nvGraphicFramePr>
          <p:cNvPr id="5" name="Diagram 4"/>
          <p:cNvGraphicFramePr/>
          <p:nvPr/>
        </p:nvGraphicFramePr>
        <p:xfrm>
          <a:off x="683260" y="1124585"/>
          <a:ext cx="8128000" cy="541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p:cNvSpPr>
            <a:spLocks noChangeArrowheads="1"/>
          </p:cNvSpPr>
          <p:nvPr/>
        </p:nvSpPr>
        <p:spPr bwMode="auto">
          <a:xfrm>
            <a:off x="1" y="666750"/>
            <a:ext cx="44172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l="3790" t="7686" r="4105" b="8199"/>
          <a:stretch>
            <a:fillRect/>
          </a:stretch>
        </p:blipFill>
        <p:spPr bwMode="auto">
          <a:xfrm>
            <a:off x="4894660" y="2839403"/>
            <a:ext cx="4374356"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l="17599" t="21407" r="38185" b="27014"/>
          <a:stretch>
            <a:fillRect/>
          </a:stretch>
        </p:blipFill>
        <p:spPr>
          <a:xfrm>
            <a:off x="874" y="1"/>
            <a:ext cx="5197078" cy="4545013"/>
          </a:xfrm>
        </p:spPr>
      </p:pic>
      <p:pic>
        <p:nvPicPr>
          <p:cNvPr id="24581" name="Picture 7"/>
          <p:cNvPicPr>
            <a:picLocks noChangeAspect="1"/>
          </p:cNvPicPr>
          <p:nvPr/>
        </p:nvPicPr>
        <p:blipFill>
          <a:blip r:embed="rId5">
            <a:extLst>
              <a:ext uri="{28A0092B-C50C-407E-A947-70E740481C1C}">
                <a14:useLocalDpi xmlns:a14="http://schemas.microsoft.com/office/drawing/2010/main" val="0"/>
              </a:ext>
            </a:extLst>
          </a:blip>
          <a:srcRect l="48402" t="37216" r="37009" b="42140"/>
          <a:stretch>
            <a:fillRect/>
          </a:stretch>
        </p:blipFill>
        <p:spPr bwMode="auto">
          <a:xfrm>
            <a:off x="3470672" y="4545013"/>
            <a:ext cx="142398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5220335" y="116205"/>
            <a:ext cx="3907155" cy="2111375"/>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 Vì sao thể dị bội thường có hại?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20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ox(in)">
                                      <p:cBhvr>
                                        <p:cTn id="12" dur="2000"/>
                                        <p:tgtEl>
                                          <p:spTgt spid="245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ox(in)">
                                      <p:cBhvr>
                                        <p:cTn id="17" dur="20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l="3790" t="7686" r="4105" b="8199"/>
          <a:stretch>
            <a:fillRect/>
          </a:stretch>
        </p:blipFill>
        <p:spPr bwMode="auto">
          <a:xfrm>
            <a:off x="4894660" y="2839403"/>
            <a:ext cx="4374356"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l="17599" t="21407" r="38185" b="27014"/>
          <a:stretch>
            <a:fillRect/>
          </a:stretch>
        </p:blipFill>
        <p:spPr>
          <a:xfrm>
            <a:off x="874" y="1"/>
            <a:ext cx="5197078" cy="4545013"/>
          </a:xfrm>
        </p:spPr>
      </p:pic>
      <p:pic>
        <p:nvPicPr>
          <p:cNvPr id="24581" name="Picture 7"/>
          <p:cNvPicPr>
            <a:picLocks noChangeAspect="1"/>
          </p:cNvPicPr>
          <p:nvPr/>
        </p:nvPicPr>
        <p:blipFill>
          <a:blip r:embed="rId5">
            <a:extLst>
              <a:ext uri="{28A0092B-C50C-407E-A947-70E740481C1C}">
                <a14:useLocalDpi xmlns:a14="http://schemas.microsoft.com/office/drawing/2010/main" val="0"/>
              </a:ext>
            </a:extLst>
          </a:blip>
          <a:srcRect l="48402" t="37216" r="37009" b="42140"/>
          <a:stretch>
            <a:fillRect/>
          </a:stretch>
        </p:blipFill>
        <p:spPr bwMode="auto">
          <a:xfrm>
            <a:off x="3470672" y="4545013"/>
            <a:ext cx="142398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5220335" y="116205"/>
            <a:ext cx="3907155" cy="2111375"/>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rgbClr val="002060"/>
                </a:solidFill>
                <a:latin typeface="Times New Roman" panose="02020603050405020304" pitchFamily="18" charset="0"/>
                <a:cs typeface="Times New Roman" panose="02020603050405020304" pitchFamily="18" charset="0"/>
              </a:rPr>
              <a:t> T</a:t>
            </a:r>
            <a:r>
              <a:rPr lang="vi-VN" altLang="en-US" sz="2000" smtClean="0">
                <a:solidFill>
                  <a:srgbClr val="002060"/>
                </a:solidFill>
                <a:latin typeface="Times New Roman" panose="02020603050405020304" pitchFamily="18" charset="0"/>
                <a:cs typeface="Times New Roman" panose="02020603050405020304" pitchFamily="18" charset="0"/>
                <a:sym typeface="+mn-ea"/>
              </a:rPr>
              <a:t>hể dị </a:t>
            </a:r>
            <a:r>
              <a:rPr lang="en-US" altLang="vi-VN" sz="2000" smtClean="0">
                <a:solidFill>
                  <a:srgbClr val="002060"/>
                </a:solidFill>
                <a:latin typeface="Times New Roman" panose="02020603050405020304" pitchFamily="18" charset="0"/>
                <a:cs typeface="Times New Roman" panose="02020603050405020304" pitchFamily="18" charset="0"/>
                <a:sym typeface="+mn-ea"/>
              </a:rPr>
              <a:t>bội </a:t>
            </a:r>
            <a:r>
              <a:rPr lang="vi-VN" altLang="en-US" sz="2000" smtClean="0">
                <a:solidFill>
                  <a:srgbClr val="002060"/>
                </a:solidFill>
                <a:latin typeface="Times New Roman" panose="02020603050405020304" pitchFamily="18" charset="0"/>
                <a:cs typeface="Times New Roman" panose="02020603050405020304" pitchFamily="18" charset="0"/>
                <a:sym typeface="+mn-ea"/>
              </a:rPr>
              <a:t>thường có hại cho cơ thể sinh vật vì làm mất cân bằng bộ NST và bộ gen trong cơ thể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2000"/>
                                        <p:tgtEl>
                                          <p:spTgt spid="24579"/>
                                        </p:tgtEl>
                                      </p:cBhvr>
                                    </p:animEffect>
                                  </p:childTnLst>
                                </p:cTn>
                              </p:par>
                              <p:par>
                                <p:cTn id="8" presetID="4" presetClass="entr" presetSubtype="16"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box(in)">
                                      <p:cBhvr>
                                        <p:cTn id="10" dur="2000"/>
                                        <p:tgtEl>
                                          <p:spTgt spid="24581"/>
                                        </p:tgtEl>
                                      </p:cBhvr>
                                    </p:animEffect>
                                  </p:childTnLst>
                                </p:cTn>
                              </p:par>
                              <p:par>
                                <p:cTn id="11" presetID="4" presetClass="entr" presetSubtype="16"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box(in)">
                                      <p:cBhvr>
                                        <p:cTn id="13" dur="2000"/>
                                        <p:tgtEl>
                                          <p:spTgt spid="2458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5057"/>
          <p:cNvSpPr>
            <a:spLocks noGrp="1"/>
          </p:cNvSpPr>
          <p:nvPr>
            <p:ph type="title"/>
          </p:nvPr>
        </p:nvSpPr>
        <p:spPr/>
        <p:txBody>
          <a:bodyPr anchor="ctr" anchorCtr="0"/>
          <a:lstStyle/>
          <a:p>
            <a:r>
              <a:rPr sz="4000" err="1"/>
              <a:t>Đột</a:t>
            </a:r>
            <a:r>
              <a:rPr sz="4000"/>
              <a:t> </a:t>
            </a:r>
            <a:r>
              <a:rPr sz="4000" err="1"/>
              <a:t>biến</a:t>
            </a:r>
            <a:r>
              <a:rPr sz="4000"/>
              <a:t> </a:t>
            </a:r>
            <a:r>
              <a:rPr sz="4000" err="1"/>
              <a:t>số</a:t>
            </a:r>
            <a:r>
              <a:rPr sz="4000"/>
              <a:t> </a:t>
            </a:r>
            <a:r>
              <a:rPr sz="4000" err="1"/>
              <a:t>lượng</a:t>
            </a:r>
            <a:r>
              <a:rPr sz="4000"/>
              <a:t> NST</a:t>
            </a:r>
          </a:p>
        </p:txBody>
      </p:sp>
      <p:pic>
        <p:nvPicPr>
          <p:cNvPr id="45060" name="Picture 45059" descr="images[98]"/>
          <p:cNvPicPr>
            <a:picLocks noChangeAspect="1"/>
          </p:cNvPicPr>
          <p:nvPr/>
        </p:nvPicPr>
        <p:blipFill>
          <a:blip r:embed="rId2"/>
          <a:stretch>
            <a:fillRect/>
          </a:stretch>
        </p:blipFill>
        <p:spPr>
          <a:xfrm>
            <a:off x="609600" y="2057400"/>
            <a:ext cx="2971800" cy="2209800"/>
          </a:xfrm>
          <a:prstGeom prst="rect">
            <a:avLst/>
          </a:prstGeom>
          <a:noFill/>
          <a:ln w="9525">
            <a:noFill/>
          </a:ln>
        </p:spPr>
      </p:pic>
      <p:pic>
        <p:nvPicPr>
          <p:cNvPr id="45061" name="Picture 45060" descr="CA8T23GX"/>
          <p:cNvPicPr>
            <a:picLocks noChangeAspect="1"/>
          </p:cNvPicPr>
          <p:nvPr/>
        </p:nvPicPr>
        <p:blipFill>
          <a:blip r:embed="rId3"/>
          <a:stretch>
            <a:fillRect/>
          </a:stretch>
        </p:blipFill>
        <p:spPr>
          <a:xfrm>
            <a:off x="5029200" y="1524000"/>
            <a:ext cx="3124200" cy="1981200"/>
          </a:xfrm>
          <a:prstGeom prst="rect">
            <a:avLst/>
          </a:prstGeom>
          <a:noFill/>
          <a:ln w="9525">
            <a:noFill/>
          </a:ln>
        </p:spPr>
      </p:pic>
      <p:pic>
        <p:nvPicPr>
          <p:cNvPr id="45062" name="Picture 45061" descr="images[6]"/>
          <p:cNvPicPr>
            <a:picLocks noChangeAspect="1"/>
          </p:cNvPicPr>
          <p:nvPr/>
        </p:nvPicPr>
        <p:blipFill>
          <a:blip r:embed="rId4"/>
          <a:stretch>
            <a:fillRect/>
          </a:stretch>
        </p:blipFill>
        <p:spPr>
          <a:xfrm>
            <a:off x="685800" y="4419600"/>
            <a:ext cx="2819400" cy="1676400"/>
          </a:xfrm>
          <a:prstGeom prst="rect">
            <a:avLst/>
          </a:prstGeom>
          <a:noFill/>
          <a:ln w="9525">
            <a:noFill/>
          </a:ln>
        </p:spPr>
      </p:pic>
      <p:sp>
        <p:nvSpPr>
          <p:cNvPr id="45064" name="Text Box 45063"/>
          <p:cNvSpPr txBox="1"/>
          <p:nvPr/>
        </p:nvSpPr>
        <p:spPr>
          <a:xfrm>
            <a:off x="3810000" y="2057400"/>
            <a:ext cx="762000" cy="1552575"/>
          </a:xfrm>
          <a:prstGeom prst="rect">
            <a:avLst/>
          </a:prstGeom>
          <a:noFill/>
          <a:ln w="9525">
            <a:noFill/>
          </a:ln>
        </p:spPr>
        <p:txBody>
          <a:bodyPr>
            <a:spAutoFit/>
          </a:bodyPr>
          <a:lstStyle/>
          <a:p>
            <a:pPr>
              <a:spcBef>
                <a:spcPct val="50000"/>
              </a:spcBef>
            </a:pPr>
            <a:r>
              <a:rPr sz="2400" err="1">
                <a:latin typeface="Times New Roman" panose="02020603050405020304" pitchFamily="18" charset="0"/>
              </a:rPr>
              <a:t>Dưa</a:t>
            </a:r>
            <a:r>
              <a:rPr sz="2400">
                <a:latin typeface="Times New Roman" panose="02020603050405020304" pitchFamily="18" charset="0"/>
              </a:rPr>
              <a:t> </a:t>
            </a:r>
            <a:r>
              <a:rPr sz="2400" err="1">
                <a:latin typeface="Times New Roman" panose="02020603050405020304" pitchFamily="18" charset="0"/>
              </a:rPr>
              <a:t>hấu</a:t>
            </a:r>
            <a:r>
              <a:rPr sz="2400">
                <a:latin typeface="Times New Roman" panose="02020603050405020304" pitchFamily="18" charset="0"/>
              </a:rPr>
              <a:t> tam </a:t>
            </a:r>
            <a:r>
              <a:rPr sz="2400" err="1">
                <a:latin typeface="Times New Roman" panose="02020603050405020304" pitchFamily="18" charset="0"/>
              </a:rPr>
              <a:t>bội</a:t>
            </a:r>
            <a:endParaRPr sz="2400">
              <a:latin typeface="Times New Roman" panose="02020603050405020304" pitchFamily="18" charset="0"/>
            </a:endParaRPr>
          </a:p>
        </p:txBody>
      </p:sp>
      <p:sp>
        <p:nvSpPr>
          <p:cNvPr id="45065" name="Text Box 45064"/>
          <p:cNvSpPr txBox="1"/>
          <p:nvPr/>
        </p:nvSpPr>
        <p:spPr>
          <a:xfrm>
            <a:off x="3810000" y="4419600"/>
            <a:ext cx="914400" cy="1187450"/>
          </a:xfrm>
          <a:prstGeom prst="rect">
            <a:avLst/>
          </a:prstGeom>
          <a:noFill/>
          <a:ln w="9525">
            <a:noFill/>
          </a:ln>
        </p:spPr>
        <p:txBody>
          <a:bodyPr>
            <a:spAutoFit/>
          </a:bodyPr>
          <a:lstStyle/>
          <a:p>
            <a:pPr>
              <a:spcBef>
                <a:spcPct val="50000"/>
              </a:spcBef>
            </a:pPr>
            <a:r>
              <a:rPr sz="2400" err="1">
                <a:latin typeface="Times New Roman" panose="02020603050405020304" pitchFamily="18" charset="0"/>
              </a:rPr>
              <a:t>Nho</a:t>
            </a:r>
            <a:r>
              <a:rPr sz="2400">
                <a:latin typeface="Times New Roman" panose="02020603050405020304" pitchFamily="18" charset="0"/>
              </a:rPr>
              <a:t> tam </a:t>
            </a:r>
            <a:r>
              <a:rPr sz="2400" err="1">
                <a:latin typeface="Times New Roman" panose="02020603050405020304" pitchFamily="18" charset="0"/>
              </a:rPr>
              <a:t>bội</a:t>
            </a:r>
            <a:endParaRPr sz="2400">
              <a:latin typeface="Times New Roman" panose="02020603050405020304" pitchFamily="18" charset="0"/>
            </a:endParaRPr>
          </a:p>
        </p:txBody>
      </p:sp>
      <p:pic>
        <p:nvPicPr>
          <p:cNvPr id="45066" name="Text Placeholder 45065"/>
          <p:cNvPicPr>
            <a:picLocks noGrp="1" noChangeAspect="1"/>
          </p:cNvPicPr>
          <p:nvPr>
            <p:ph type="body" idx="1"/>
          </p:nvPr>
        </p:nvPicPr>
        <p:blipFill>
          <a:blip r:embed="rId5"/>
          <a:stretch>
            <a:fillRect/>
          </a:stretch>
        </p:blipFill>
        <p:spPr>
          <a:xfrm>
            <a:off x="5029200" y="3810000"/>
            <a:ext cx="3200400" cy="2514600"/>
          </a:xfrm>
        </p:spPr>
      </p:pic>
      <p:sp>
        <p:nvSpPr>
          <p:cNvPr id="45067" name="Text Box 45066"/>
          <p:cNvSpPr txBox="1"/>
          <p:nvPr/>
        </p:nvSpPr>
        <p:spPr>
          <a:xfrm>
            <a:off x="5257800" y="6400800"/>
            <a:ext cx="3200400" cy="457200"/>
          </a:xfrm>
          <a:prstGeom prst="rect">
            <a:avLst/>
          </a:prstGeom>
          <a:noFill/>
          <a:ln w="9525">
            <a:noFill/>
          </a:ln>
        </p:spPr>
        <p:txBody>
          <a:bodyPr>
            <a:spAutoFit/>
          </a:bodyPr>
          <a:lstStyle/>
          <a:p>
            <a:pPr>
              <a:spcBef>
                <a:spcPct val="50000"/>
              </a:spcBef>
            </a:pPr>
            <a:r>
              <a:rPr sz="2400" err="1">
                <a:latin typeface="Times New Roman" panose="02020603050405020304" pitchFamily="18" charset="0"/>
              </a:rPr>
              <a:t>Người</a:t>
            </a:r>
            <a:r>
              <a:rPr sz="2400">
                <a:latin typeface="Times New Roman" panose="02020603050405020304" pitchFamily="18" charset="0"/>
              </a:rPr>
              <a:t> </a:t>
            </a:r>
            <a:r>
              <a:rPr sz="2400" err="1">
                <a:latin typeface="Times New Roman" panose="02020603050405020304" pitchFamily="18" charset="0"/>
              </a:rPr>
              <a:t>có</a:t>
            </a:r>
            <a:r>
              <a:rPr sz="2400">
                <a:latin typeface="Times New Roman" panose="02020603050405020304" pitchFamily="18" charset="0"/>
              </a:rPr>
              <a:t> 3 NST 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6081"/>
          <p:cNvSpPr>
            <a:spLocks noGrp="1"/>
          </p:cNvSpPr>
          <p:nvPr>
            <p:ph type="title"/>
          </p:nvPr>
        </p:nvSpPr>
        <p:spPr>
          <a:xfrm>
            <a:off x="457200" y="274955"/>
            <a:ext cx="8503285" cy="1143000"/>
          </a:xfrm>
        </p:spPr>
        <p:txBody>
          <a:bodyPr anchor="ctr" anchorCtr="0"/>
          <a:lstStyle/>
          <a:p>
            <a:r>
              <a:rPr sz="3600" err="1">
                <a:solidFill>
                  <a:schemeClr val="tx1"/>
                </a:solidFill>
                <a:latin typeface="Times New Roman" panose="02020603050405020304" pitchFamily="18" charset="0"/>
              </a:rPr>
              <a:t>Tật</a:t>
            </a:r>
            <a:r>
              <a:rPr sz="3600">
                <a:solidFill>
                  <a:schemeClr val="tx1"/>
                </a:solidFill>
                <a:latin typeface="Times New Roman" panose="02020603050405020304" pitchFamily="18" charset="0"/>
              </a:rPr>
              <a:t> </a:t>
            </a:r>
            <a:r>
              <a:rPr sz="3600" err="1">
                <a:solidFill>
                  <a:schemeClr val="tx1"/>
                </a:solidFill>
                <a:latin typeface="Times New Roman" panose="02020603050405020304" pitchFamily="18" charset="0"/>
              </a:rPr>
              <a:t>thừa</a:t>
            </a:r>
            <a:r>
              <a:rPr sz="3600">
                <a:solidFill>
                  <a:schemeClr val="tx1"/>
                </a:solidFill>
                <a:latin typeface="Times New Roman" panose="02020603050405020304" pitchFamily="18" charset="0"/>
              </a:rPr>
              <a:t> </a:t>
            </a:r>
            <a:r>
              <a:rPr sz="3600" err="1">
                <a:solidFill>
                  <a:schemeClr val="tx1"/>
                </a:solidFill>
                <a:latin typeface="Times New Roman" panose="02020603050405020304" pitchFamily="18" charset="0"/>
              </a:rPr>
              <a:t>ngón</a:t>
            </a:r>
            <a:r>
              <a:rPr sz="3600">
                <a:solidFill>
                  <a:schemeClr val="tx1"/>
                </a:solidFill>
                <a:latin typeface="Times New Roman" panose="02020603050405020304" pitchFamily="18" charset="0"/>
              </a:rPr>
              <a:t> do </a:t>
            </a:r>
            <a:r>
              <a:rPr sz="3600" err="1">
                <a:solidFill>
                  <a:schemeClr val="tx1"/>
                </a:solidFill>
                <a:latin typeface="Times New Roman" panose="02020603050405020304" pitchFamily="18" charset="0"/>
              </a:rPr>
              <a:t>thừa</a:t>
            </a:r>
            <a:r>
              <a:rPr sz="3600">
                <a:solidFill>
                  <a:schemeClr val="tx1"/>
                </a:solidFill>
                <a:latin typeface="Times New Roman" panose="02020603050405020304" pitchFamily="18" charset="0"/>
              </a:rPr>
              <a:t> 1 NST ở </a:t>
            </a:r>
            <a:r>
              <a:rPr sz="3600" err="1">
                <a:solidFill>
                  <a:schemeClr val="tx1"/>
                </a:solidFill>
                <a:latin typeface="Times New Roman" panose="02020603050405020304" pitchFamily="18" charset="0"/>
              </a:rPr>
              <a:t>cặp</a:t>
            </a:r>
            <a:r>
              <a:rPr sz="3600">
                <a:solidFill>
                  <a:schemeClr val="tx1"/>
                </a:solidFill>
                <a:latin typeface="Times New Roman" panose="02020603050405020304" pitchFamily="18" charset="0"/>
              </a:rPr>
              <a:t> 13,14,15</a:t>
            </a:r>
          </a:p>
        </p:txBody>
      </p:sp>
      <p:pic>
        <p:nvPicPr>
          <p:cNvPr id="46084" name="Text Placeholder 46083"/>
          <p:cNvPicPr>
            <a:picLocks noGrp="1" noChangeAspect="1"/>
          </p:cNvPicPr>
          <p:nvPr>
            <p:ph type="body" idx="1"/>
          </p:nvPr>
        </p:nvPicPr>
        <p:blipFill>
          <a:blip r:embed="rId2"/>
          <a:stretch>
            <a:fillRect/>
          </a:stretch>
        </p:blipFill>
        <p:spPr>
          <a:xfrm>
            <a:off x="2267585" y="1556068"/>
            <a:ext cx="4648200" cy="47577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6385"/>
          <p:cNvGrpSpPr/>
          <p:nvPr/>
        </p:nvGrpSpPr>
        <p:grpSpPr>
          <a:xfrm rot="5400000">
            <a:off x="-465137" y="3167063"/>
            <a:ext cx="2057400" cy="152400"/>
            <a:chOff x="0" y="1896"/>
            <a:chExt cx="5760" cy="120"/>
          </a:xfrm>
        </p:grpSpPr>
        <p:sp>
          <p:nvSpPr>
            <p:cNvPr id="16387" name="Rectangles 16386"/>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6388" name="Rectangles 16387"/>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6389" name="Rounded Rectangle 16388"/>
          <p:cNvSpPr/>
          <p:nvPr/>
        </p:nvSpPr>
        <p:spPr>
          <a:xfrm>
            <a:off x="288925" y="1628775"/>
            <a:ext cx="8675688" cy="914400"/>
          </a:xfrm>
          <a:prstGeom prst="roundRect">
            <a:avLst>
              <a:gd name="adj" fmla="val 50000"/>
            </a:avLst>
          </a:prstGeom>
          <a:solidFill>
            <a:schemeClr val="tx2">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grpSp>
        <p:nvGrpSpPr>
          <p:cNvPr id="16390" name="Group 16389"/>
          <p:cNvGrpSpPr/>
          <p:nvPr/>
        </p:nvGrpSpPr>
        <p:grpSpPr>
          <a:xfrm>
            <a:off x="354013" y="3602038"/>
            <a:ext cx="8610600" cy="3141662"/>
            <a:chOff x="384" y="1344"/>
            <a:chExt cx="3072" cy="381"/>
          </a:xfrm>
          <a:solidFill>
            <a:schemeClr val="accent5"/>
          </a:solidFill>
        </p:grpSpPr>
        <p:sp>
          <p:nvSpPr>
            <p:cNvPr id="16391" name="Rounded Rectangle 16390"/>
            <p:cNvSpPr/>
            <p:nvPr/>
          </p:nvSpPr>
          <p:spPr>
            <a:xfrm>
              <a:off x="384" y="1344"/>
              <a:ext cx="3072" cy="381"/>
            </a:xfrm>
            <a:prstGeom prst="roundRect">
              <a:avLst>
                <a:gd name="adj" fmla="val 10889"/>
              </a:avLst>
            </a:prstGeom>
            <a:grp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en-US">
                <a:latin typeface="Times New Roman" panose="02020603050405020304" pitchFamily="18" charset="0"/>
                <a:cs typeface="Times New Roman" panose="02020603050405020304" pitchFamily="18" charset="0"/>
              </a:endParaRPr>
            </a:p>
          </p:txBody>
        </p:sp>
        <p:sp>
          <p:nvSpPr>
            <p:cNvPr id="16392" name="Rounded Rectangle 16391"/>
            <p:cNvSpPr/>
            <p:nvPr/>
          </p:nvSpPr>
          <p:spPr>
            <a:xfrm>
              <a:off x="451" y="1379"/>
              <a:ext cx="592" cy="312"/>
            </a:xfrm>
            <a:prstGeom prst="roundRect">
              <a:avLst>
                <a:gd name="adj" fmla="val 11921"/>
              </a:avLst>
            </a:prstGeom>
            <a:solidFill>
              <a:schemeClr val="accent3"/>
            </a:solidFill>
            <a:ln w="3810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6393" name="Freeform 16392"/>
            <p:cNvSpPr/>
            <p:nvPr/>
          </p:nvSpPr>
          <p:spPr>
            <a:xfrm>
              <a:off x="488" y="1399"/>
              <a:ext cx="295" cy="156"/>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ln>
          </p:spPr>
          <p:txBody>
            <a:bodyPr/>
            <a:lstStyle/>
            <a:p>
              <a:endParaRPr lang="en-US">
                <a:latin typeface="Times New Roman" panose="02020603050405020304" pitchFamily="18" charset="0"/>
                <a:cs typeface="Times New Roman" panose="02020603050405020304" pitchFamily="18" charset="0"/>
              </a:endParaRPr>
            </a:p>
          </p:txBody>
        </p:sp>
        <p:sp>
          <p:nvSpPr>
            <p:cNvPr id="16394" name="Text Box 16393"/>
            <p:cNvSpPr txBox="1"/>
            <p:nvPr/>
          </p:nvSpPr>
          <p:spPr>
            <a:xfrm>
              <a:off x="709" y="1373"/>
              <a:ext cx="66" cy="63"/>
            </a:xfrm>
            <a:prstGeom prst="rect">
              <a:avLst/>
            </a:prstGeom>
            <a:grpFill/>
            <a:ln w="9525">
              <a:noFill/>
            </a:ln>
            <a:effectLst>
              <a:outerShdw dist="35921" dir="2699999" algn="ctr" rotWithShape="0">
                <a:schemeClr val="tx1"/>
              </a:outerShdw>
            </a:effectLst>
          </p:spPr>
          <p:txBody>
            <a:bodyPr wrap="none" anchor="t" anchorCtr="0">
              <a:spAutoFit/>
            </a:bodyPr>
            <a:lstStyle/>
            <a:p>
              <a:pPr algn="ctr" eaLnBrk="0" hangingPunct="0"/>
              <a:endParaRPr sz="2800" b="1">
                <a:solidFill>
                  <a:srgbClr val="FF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6395" name="Text Box 16394"/>
            <p:cNvSpPr txBox="1"/>
            <p:nvPr/>
          </p:nvSpPr>
          <p:spPr>
            <a:xfrm>
              <a:off x="1124" y="1404"/>
              <a:ext cx="2258" cy="70"/>
            </a:xfrm>
            <a:prstGeom prst="rect">
              <a:avLst/>
            </a:prstGeom>
            <a:grpFill/>
            <a:ln w="9525">
              <a:noFill/>
            </a:ln>
          </p:spPr>
          <p:txBody>
            <a:bodyPr>
              <a:spAutoFit/>
            </a:bodyPr>
            <a:lstStyle/>
            <a:p>
              <a:pPr eaLnBrk="0" hangingPunct="0"/>
              <a:endParaRPr sz="3200" b="1">
                <a:solidFill>
                  <a:srgbClr val="FF00FF"/>
                </a:solidFill>
                <a:latin typeface="Times New Roman" panose="02020603050405020304" pitchFamily="18" charset="0"/>
                <a:cs typeface="Times New Roman" panose="02020603050405020304" pitchFamily="18" charset="0"/>
              </a:endParaRPr>
            </a:p>
          </p:txBody>
        </p:sp>
      </p:grpSp>
      <p:grpSp>
        <p:nvGrpSpPr>
          <p:cNvPr id="16396" name="Group 16395"/>
          <p:cNvGrpSpPr/>
          <p:nvPr/>
        </p:nvGrpSpPr>
        <p:grpSpPr>
          <a:xfrm rot="5400000">
            <a:off x="-201612" y="3608388"/>
            <a:ext cx="1341437" cy="1295400"/>
            <a:chOff x="1872" y="1824"/>
            <a:chExt cx="2014" cy="1821"/>
          </a:xfrm>
        </p:grpSpPr>
        <p:sp>
          <p:nvSpPr>
            <p:cNvPr id="16397" name="Up Arrow 16396"/>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6398" name="Up Arrow 16397"/>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6399" name="Up Arrow 16398"/>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6400" name="Oval 16399"/>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6401" name="Oval 16400"/>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6402" name="Oval 16401"/>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6403" name="Oval 16402"/>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6404" name="Oval 16403"/>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6405" name="Oval 16404"/>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6406" name="Text Box 16405"/>
          <p:cNvSpPr txBox="1"/>
          <p:nvPr/>
        </p:nvSpPr>
        <p:spPr>
          <a:xfrm>
            <a:off x="547688" y="4941888"/>
            <a:ext cx="1584325" cy="521970"/>
          </a:xfrm>
          <a:prstGeom prst="rect">
            <a:avLst/>
          </a:prstGeom>
          <a:noFill/>
          <a:ln w="9525">
            <a:noFill/>
          </a:ln>
        </p:spPr>
        <p:txBody>
          <a:bodyPr>
            <a:spAutoFit/>
          </a:bodyPr>
          <a:lstStyle/>
          <a:p>
            <a:pPr>
              <a:spcBef>
                <a:spcPct val="50000"/>
              </a:spcBef>
            </a:pPr>
            <a:r>
              <a:rPr lang="en-US" sz="2800" b="1">
                <a:solidFill>
                  <a:srgbClr val="FF3300"/>
                </a:solidFill>
                <a:latin typeface="Times New Roman" panose="02020603050405020304" pitchFamily="18" charset="0"/>
                <a:cs typeface="Times New Roman" panose="02020603050405020304" pitchFamily="18" charset="0"/>
              </a:rPr>
              <a:t>ĐÁP ÁN</a:t>
            </a:r>
          </a:p>
        </p:txBody>
      </p:sp>
      <p:sp>
        <p:nvSpPr>
          <p:cNvPr id="16407" name="Text Box 16406"/>
          <p:cNvSpPr txBox="1"/>
          <p:nvPr/>
        </p:nvSpPr>
        <p:spPr>
          <a:xfrm>
            <a:off x="360363" y="1773238"/>
            <a:ext cx="1544637" cy="521970"/>
          </a:xfrm>
          <a:prstGeom prst="rect">
            <a:avLst/>
          </a:prstGeom>
          <a:noFill/>
          <a:ln w="9525">
            <a:noFill/>
          </a:ln>
        </p:spPr>
        <p:txBody>
          <a:bodyPr>
            <a:spAutoFit/>
          </a:bodyPr>
          <a:lstStyle/>
          <a:p>
            <a:pPr>
              <a:spcBef>
                <a:spcPct val="50000"/>
              </a:spcBef>
            </a:pPr>
            <a:r>
              <a:rPr lang="en-US" sz="28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Câu </a:t>
            </a:r>
            <a:r>
              <a:rPr sz="28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2:</a:t>
            </a:r>
          </a:p>
        </p:txBody>
      </p:sp>
      <p:sp>
        <p:nvSpPr>
          <p:cNvPr id="16417" name="Text Box 16416"/>
          <p:cNvSpPr txBox="1"/>
          <p:nvPr/>
        </p:nvSpPr>
        <p:spPr>
          <a:xfrm>
            <a:off x="1447800" y="1752600"/>
            <a:ext cx="7467600" cy="583565"/>
          </a:xfrm>
          <a:prstGeom prst="rect">
            <a:avLst/>
          </a:prstGeom>
          <a:noFill/>
          <a:ln w="12700">
            <a:noFill/>
          </a:ln>
        </p:spPr>
        <p:txBody>
          <a:bodyPr>
            <a:spAutoFit/>
          </a:bodyPr>
          <a:lstStyle/>
          <a:p>
            <a:pPr eaLnBrk="0" hangingPunct="0">
              <a:spcBef>
                <a:spcPct val="50000"/>
              </a:spcBef>
            </a:pPr>
            <a:r>
              <a:rPr sz="3200" b="1">
                <a:solidFill>
                  <a:srgbClr val="000099"/>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Ngu</a:t>
            </a:r>
            <a:r>
              <a:rPr lang="en-US" sz="2800" b="1" err="1">
                <a:solidFill>
                  <a:srgbClr val="000000"/>
                </a:solidFill>
                <a:latin typeface="Times New Roman" panose="02020603050405020304" pitchFamily="18" charset="0"/>
                <a:cs typeface="Times New Roman" panose="02020603050405020304" pitchFamily="18" charset="0"/>
              </a:rPr>
              <a:t>yên</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nhân</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nào</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gây</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ra</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sự</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biến</a:t>
            </a:r>
            <a:r>
              <a:rPr sz="2800" b="1">
                <a:solidFill>
                  <a:srgbClr val="000000"/>
                </a:solidFill>
                <a:latin typeface="Times New Roman" panose="02020603050405020304" pitchFamily="18" charset="0"/>
                <a:cs typeface="Times New Roman" panose="02020603050405020304" pitchFamily="18" charset="0"/>
              </a:rPr>
              <a:t> </a:t>
            </a:r>
            <a:r>
              <a:rPr sz="2800" b="1" err="1">
                <a:solidFill>
                  <a:srgbClr val="000000"/>
                </a:solidFill>
                <a:latin typeface="Times New Roman" panose="02020603050405020304" pitchFamily="18" charset="0"/>
                <a:cs typeface="Times New Roman" panose="02020603050405020304" pitchFamily="18" charset="0"/>
              </a:rPr>
              <a:t>đổi</a:t>
            </a:r>
            <a:r>
              <a:rPr sz="2800" b="1">
                <a:solidFill>
                  <a:srgbClr val="000000"/>
                </a:solidFill>
                <a:latin typeface="Times New Roman" panose="02020603050405020304" pitchFamily="18" charset="0"/>
                <a:cs typeface="Times New Roman" panose="02020603050405020304" pitchFamily="18" charset="0"/>
              </a:rPr>
              <a:t> NST?</a:t>
            </a:r>
          </a:p>
        </p:txBody>
      </p:sp>
      <p:sp>
        <p:nvSpPr>
          <p:cNvPr id="16418" name="Text Box 16417"/>
          <p:cNvSpPr txBox="1"/>
          <p:nvPr/>
        </p:nvSpPr>
        <p:spPr>
          <a:xfrm>
            <a:off x="2286000" y="3733800"/>
            <a:ext cx="6858000" cy="2861310"/>
          </a:xfrm>
          <a:prstGeom prst="rect">
            <a:avLst/>
          </a:prstGeom>
          <a:noFill/>
          <a:ln w="12700">
            <a:noFill/>
          </a:ln>
        </p:spPr>
        <p:txBody>
          <a:bodyPr>
            <a:spAutoFit/>
          </a:bodyPr>
          <a:lstStyle/>
          <a:p>
            <a:pPr eaLnBrk="0" hangingPunct="0"/>
            <a:r>
              <a:rPr sz="3600">
                <a:solidFill>
                  <a:schemeClr val="bg1"/>
                </a:solidFill>
                <a:latin typeface="Times New Roman" panose="02020603050405020304" pitchFamily="18" charset="0"/>
                <a:cs typeface="Times New Roman" panose="02020603050405020304" pitchFamily="18" charset="0"/>
              </a:rPr>
              <a:t>-</a:t>
            </a:r>
            <a:r>
              <a:rPr sz="3600" err="1">
                <a:solidFill>
                  <a:schemeClr val="bg1"/>
                </a:solidFill>
                <a:latin typeface="Times New Roman" panose="02020603050405020304" pitchFamily="18" charset="0"/>
                <a:cs typeface="Times New Roman" panose="02020603050405020304" pitchFamily="18" charset="0"/>
              </a:rPr>
              <a:t>Đột</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biến</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cấu</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trúc</a:t>
            </a:r>
            <a:r>
              <a:rPr sz="3600">
                <a:solidFill>
                  <a:schemeClr val="bg1"/>
                </a:solidFill>
                <a:latin typeface="Times New Roman" panose="02020603050405020304" pitchFamily="18" charset="0"/>
                <a:cs typeface="Times New Roman" panose="02020603050405020304" pitchFamily="18" charset="0"/>
              </a:rPr>
              <a:t> NST </a:t>
            </a:r>
            <a:r>
              <a:rPr sz="3600" err="1">
                <a:solidFill>
                  <a:schemeClr val="bg1"/>
                </a:solidFill>
                <a:latin typeface="Times New Roman" panose="02020603050405020304" pitchFamily="18" charset="0"/>
                <a:cs typeface="Times New Roman" panose="02020603050405020304" pitchFamily="18" charset="0"/>
              </a:rPr>
              <a:t>xuất</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hiện</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trong</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điều</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kiện</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tự</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nhiên</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hoặc</a:t>
            </a:r>
            <a:r>
              <a:rPr sz="3600">
                <a:solidFill>
                  <a:schemeClr val="bg1"/>
                </a:solidFill>
                <a:latin typeface="Times New Roman" panose="02020603050405020304" pitchFamily="18" charset="0"/>
                <a:cs typeface="Times New Roman" panose="02020603050405020304" pitchFamily="18" charset="0"/>
              </a:rPr>
              <a:t> do con </a:t>
            </a:r>
            <a:r>
              <a:rPr sz="3600" err="1">
                <a:solidFill>
                  <a:schemeClr val="bg1"/>
                </a:solidFill>
                <a:latin typeface="Times New Roman" panose="02020603050405020304" pitchFamily="18" charset="0"/>
                <a:cs typeface="Times New Roman" panose="02020603050405020304" pitchFamily="18" charset="0"/>
              </a:rPr>
              <a:t>người</a:t>
            </a:r>
            <a:r>
              <a:rPr sz="3600">
                <a:solidFill>
                  <a:schemeClr val="bg1"/>
                </a:solidFill>
                <a:latin typeface="Times New Roman" panose="02020603050405020304" pitchFamily="18" charset="0"/>
                <a:cs typeface="Times New Roman" panose="02020603050405020304" pitchFamily="18" charset="0"/>
              </a:rPr>
              <a:t>.</a:t>
            </a:r>
          </a:p>
          <a:p>
            <a:pPr eaLnBrk="0" hangingPunct="0"/>
            <a:r>
              <a:rPr sz="3600">
                <a:solidFill>
                  <a:schemeClr val="bg1"/>
                </a:solidFill>
                <a:latin typeface="Times New Roman" panose="02020603050405020304" pitchFamily="18" charset="0"/>
                <a:cs typeface="Times New Roman" panose="02020603050405020304" pitchFamily="18" charset="0"/>
              </a:rPr>
              <a:t>-</a:t>
            </a:r>
            <a:r>
              <a:rPr sz="3600" err="1">
                <a:solidFill>
                  <a:schemeClr val="bg1"/>
                </a:solidFill>
                <a:latin typeface="Times New Roman" panose="02020603050405020304" pitchFamily="18" charset="0"/>
                <a:cs typeface="Times New Roman" panose="02020603050405020304" pitchFamily="18" charset="0"/>
              </a:rPr>
              <a:t>Nguyên</a:t>
            </a:r>
            <a:r>
              <a:rPr sz="3600">
                <a:solidFill>
                  <a:schemeClr val="bg1"/>
                </a:solidFill>
                <a:latin typeface="Times New Roman" panose="02020603050405020304" pitchFamily="18" charset="0"/>
                <a:cs typeface="Times New Roman" panose="02020603050405020304" pitchFamily="18" charset="0"/>
              </a:rPr>
              <a:t> </a:t>
            </a:r>
            <a:r>
              <a:rPr lang="en-US" sz="3600">
                <a:solidFill>
                  <a:schemeClr val="bg1"/>
                </a:solidFill>
                <a:latin typeface="Times New Roman" panose="02020603050405020304" pitchFamily="18" charset="0"/>
                <a:cs typeface="Times New Roman" panose="02020603050405020304" pitchFamily="18" charset="0"/>
              </a:rPr>
              <a:t>n</a:t>
            </a:r>
            <a:r>
              <a:rPr sz="3600" err="1">
                <a:solidFill>
                  <a:schemeClr val="bg1"/>
                </a:solidFill>
                <a:latin typeface="Times New Roman" panose="02020603050405020304" pitchFamily="18" charset="0"/>
                <a:cs typeface="Times New Roman" panose="02020603050405020304" pitchFamily="18" charset="0"/>
              </a:rPr>
              <a:t>hân</a:t>
            </a:r>
            <a:r>
              <a:rPr sz="3600">
                <a:solidFill>
                  <a:schemeClr val="bg1"/>
                </a:solidFill>
                <a:latin typeface="Times New Roman" panose="02020603050405020304" pitchFamily="18" charset="0"/>
                <a:cs typeface="Times New Roman" panose="02020603050405020304" pitchFamily="18" charset="0"/>
              </a:rPr>
              <a:t>: do </a:t>
            </a:r>
            <a:r>
              <a:rPr sz="3600" err="1">
                <a:solidFill>
                  <a:schemeClr val="bg1"/>
                </a:solidFill>
                <a:latin typeface="Times New Roman" panose="02020603050405020304" pitchFamily="18" charset="0"/>
                <a:cs typeface="Times New Roman" panose="02020603050405020304" pitchFamily="18" charset="0"/>
              </a:rPr>
              <a:t>tác</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nhân</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vật</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lý</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hóa</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học</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phá</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vỡ</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cấu</a:t>
            </a:r>
            <a:r>
              <a:rPr sz="3600">
                <a:solidFill>
                  <a:schemeClr val="bg1"/>
                </a:solidFill>
                <a:latin typeface="Times New Roman" panose="02020603050405020304" pitchFamily="18" charset="0"/>
                <a:cs typeface="Times New Roman" panose="02020603050405020304" pitchFamily="18" charset="0"/>
              </a:rPr>
              <a:t> </a:t>
            </a:r>
            <a:r>
              <a:rPr sz="3600" err="1">
                <a:solidFill>
                  <a:schemeClr val="bg1"/>
                </a:solidFill>
                <a:latin typeface="Times New Roman" panose="02020603050405020304" pitchFamily="18" charset="0"/>
                <a:cs typeface="Times New Roman" panose="02020603050405020304" pitchFamily="18" charset="0"/>
              </a:rPr>
              <a:t>trúc</a:t>
            </a:r>
            <a:r>
              <a:rPr sz="3600">
                <a:solidFill>
                  <a:schemeClr val="bg1"/>
                </a:solidFill>
                <a:latin typeface="Times New Roman" panose="02020603050405020304" pitchFamily="18" charset="0"/>
                <a:cs typeface="Times New Roman" panose="02020603050405020304" pitchFamily="18" charset="0"/>
              </a:rPr>
              <a:t> NST.</a:t>
            </a:r>
          </a:p>
        </p:txBody>
      </p:sp>
      <p:grpSp>
        <p:nvGrpSpPr>
          <p:cNvPr id="15384" name="Group 15383"/>
          <p:cNvGrpSpPr/>
          <p:nvPr/>
        </p:nvGrpSpPr>
        <p:grpSpPr>
          <a:xfrm>
            <a:off x="34925" y="-26987"/>
            <a:ext cx="4191000" cy="1600200"/>
            <a:chOff x="0" y="0"/>
            <a:chExt cx="2640" cy="1008"/>
          </a:xfrm>
          <a:solidFill>
            <a:schemeClr val="accent5">
              <a:lumMod val="40000"/>
              <a:lumOff val="60000"/>
            </a:schemeClr>
          </a:solidFill>
        </p:grpSpPr>
        <p:grpSp>
          <p:nvGrpSpPr>
            <p:cNvPr id="15385" name="Group 15384"/>
            <p:cNvGrpSpPr/>
            <p:nvPr/>
          </p:nvGrpSpPr>
          <p:grpSpPr>
            <a:xfrm>
              <a:off x="0" y="90"/>
              <a:ext cx="2640" cy="918"/>
              <a:chOff x="1973" y="1027"/>
              <a:chExt cx="1926" cy="937"/>
            </a:xfrm>
            <a:grpFill/>
          </p:grpSpPr>
          <p:sp>
            <p:nvSpPr>
              <p:cNvPr id="15386" name="Oval 15385"/>
              <p:cNvSpPr/>
              <p:nvPr/>
            </p:nvSpPr>
            <p:spPr>
              <a:xfrm>
                <a:off x="1994" y="1057"/>
                <a:ext cx="1905" cy="907"/>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87" name="Oval 15386"/>
              <p:cNvSpPr/>
              <p:nvPr/>
            </p:nvSpPr>
            <p:spPr>
              <a:xfrm>
                <a:off x="1973" y="1027"/>
                <a:ext cx="1905" cy="907"/>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grpSp>
        <p:sp>
          <p:nvSpPr>
            <p:cNvPr id="15388" name="Oval 15387"/>
            <p:cNvSpPr/>
            <p:nvPr/>
          </p:nvSpPr>
          <p:spPr>
            <a:xfrm>
              <a:off x="124" y="0"/>
              <a:ext cx="2364" cy="844"/>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89" name="Oval 15388"/>
            <p:cNvSpPr/>
            <p:nvPr/>
          </p:nvSpPr>
          <p:spPr>
            <a:xfrm>
              <a:off x="155" y="5"/>
              <a:ext cx="2306" cy="823"/>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0" name="Oval 15389"/>
            <p:cNvSpPr/>
            <p:nvPr/>
          </p:nvSpPr>
          <p:spPr>
            <a:xfrm>
              <a:off x="179" y="13"/>
              <a:ext cx="2194" cy="769"/>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1" name="Oval 15390"/>
            <p:cNvSpPr/>
            <p:nvPr/>
          </p:nvSpPr>
          <p:spPr>
            <a:xfrm>
              <a:off x="295" y="30"/>
              <a:ext cx="1931" cy="623"/>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sp>
          <p:nvSpPr>
            <p:cNvPr id="15392" name="Text Box 15391"/>
            <p:cNvSpPr txBox="1"/>
            <p:nvPr/>
          </p:nvSpPr>
          <p:spPr>
            <a:xfrm>
              <a:off x="340" y="210"/>
              <a:ext cx="1950" cy="290"/>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spcBef>
                  <a:spcPct val="50000"/>
                </a:spcBef>
              </a:pPr>
              <a:r>
                <a:rPr lang="en-US" sz="2400" b="1">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KIỂM TRA BÀI CŨ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1000"/>
                                        <p:tgtEl>
                                          <p:spTgt spid="16389"/>
                                        </p:tgtEl>
                                      </p:cBhvr>
                                    </p:animEffect>
                                    <p:anim calcmode="lin" valueType="num">
                                      <p:cBhvr>
                                        <p:cTn id="8" dur="1000" fill="hold"/>
                                        <p:tgtEl>
                                          <p:spTgt spid="16389"/>
                                        </p:tgtEl>
                                        <p:attrNameLst>
                                          <p:attrName>ppt_x</p:attrName>
                                        </p:attrNameLst>
                                      </p:cBhvr>
                                      <p:tavLst>
                                        <p:tav tm="0">
                                          <p:val>
                                            <p:strVal val="#ppt_x-.1"/>
                                          </p:val>
                                        </p:tav>
                                        <p:tav tm="100000">
                                          <p:val>
                                            <p:strVal val="#ppt_x"/>
                                          </p:val>
                                        </p:tav>
                                      </p:tavLst>
                                    </p:anim>
                                    <p:anim calcmode="lin" valueType="num">
                                      <p:cBhvr>
                                        <p:cTn id="9" dur="1000" fill="hold"/>
                                        <p:tgtEl>
                                          <p:spTgt spid="16389"/>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6407"/>
                                        </p:tgtEl>
                                        <p:attrNameLst>
                                          <p:attrName>style.visibility</p:attrName>
                                        </p:attrNameLst>
                                      </p:cBhvr>
                                      <p:to>
                                        <p:strVal val="visible"/>
                                      </p:to>
                                    </p:set>
                                    <p:anim calcmode="discrete" valueType="clr">
                                      <p:cBhvr override="childStyle">
                                        <p:cTn id="13" dur="80"/>
                                        <p:tgtEl>
                                          <p:spTgt spid="1640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407"/>
                                        </p:tgtEl>
                                        <p:attrNameLst>
                                          <p:attrName>fillcolor</p:attrName>
                                        </p:attrNameLst>
                                      </p:cBhvr>
                                      <p:tavLst>
                                        <p:tav tm="0">
                                          <p:val>
                                            <p:clrVal>
                                              <a:schemeClr val="accent2"/>
                                            </p:clrVal>
                                          </p:val>
                                        </p:tav>
                                        <p:tav tm="50000">
                                          <p:val>
                                            <p:clrVal>
                                              <a:schemeClr val="hlink"/>
                                            </p:clrVal>
                                          </p:val>
                                        </p:tav>
                                      </p:tavLst>
                                    </p:anim>
                                    <p:set>
                                      <p:cBhvr>
                                        <p:cTn id="15" dur="80"/>
                                        <p:tgtEl>
                                          <p:spTgt spid="16407"/>
                                        </p:tgtEl>
                                        <p:attrNameLst>
                                          <p:attrName>fill.type</p:attrName>
                                        </p:attrNameLst>
                                      </p:cBhvr>
                                      <p:to>
                                        <p:strVal val="solid"/>
                                      </p:to>
                                    </p:set>
                                  </p:childTnLst>
                                </p:cTn>
                              </p:par>
                            </p:childTnLst>
                          </p:cTn>
                        </p:par>
                        <p:par>
                          <p:cTn id="16" fill="hold">
                            <p:stCondLst>
                              <p:cond delay="1279"/>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417"/>
                                        </p:tgtEl>
                                        <p:attrNameLst>
                                          <p:attrName>style.visibility</p:attrName>
                                        </p:attrNameLst>
                                      </p:cBhvr>
                                      <p:to>
                                        <p:strVal val="visible"/>
                                      </p:to>
                                    </p:set>
                                    <p:anim calcmode="discrete" valueType="clr">
                                      <p:cBhvr override="childStyle">
                                        <p:cTn id="19" dur="80"/>
                                        <p:tgtEl>
                                          <p:spTgt spid="164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417"/>
                                        </p:tgtEl>
                                        <p:attrNameLst>
                                          <p:attrName>fillcolor</p:attrName>
                                        </p:attrNameLst>
                                      </p:cBhvr>
                                      <p:tavLst>
                                        <p:tav tm="0">
                                          <p:val>
                                            <p:clrVal>
                                              <a:schemeClr val="accent2"/>
                                            </p:clrVal>
                                          </p:val>
                                        </p:tav>
                                        <p:tav tm="50000">
                                          <p:val>
                                            <p:clrVal>
                                              <a:schemeClr val="hlink"/>
                                            </p:clrVal>
                                          </p:val>
                                        </p:tav>
                                      </p:tavLst>
                                    </p:anim>
                                    <p:set>
                                      <p:cBhvr>
                                        <p:cTn id="21" dur="80"/>
                                        <p:tgtEl>
                                          <p:spTgt spid="1641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nodeType="clickEffect">
                                  <p:stCondLst>
                                    <p:cond delay="0"/>
                                  </p:stCondLst>
                                  <p:childTnLst>
                                    <p:set>
                                      <p:cBhvr>
                                        <p:cTn id="25" dur="1" fill="hold">
                                          <p:stCondLst>
                                            <p:cond delay="0"/>
                                          </p:stCondLst>
                                        </p:cTn>
                                        <p:tgtEl>
                                          <p:spTgt spid="16386"/>
                                        </p:tgtEl>
                                        <p:attrNameLst>
                                          <p:attrName>style.visibility</p:attrName>
                                        </p:attrNameLst>
                                      </p:cBhvr>
                                      <p:to>
                                        <p:strVal val="visible"/>
                                      </p:to>
                                    </p:set>
                                    <p:animEffect transition="in" filter="slide(fromTop)">
                                      <p:cBhvr>
                                        <p:cTn id="26" dur="500"/>
                                        <p:tgtEl>
                                          <p:spTgt spid="16386"/>
                                        </p:tgtEl>
                                      </p:cBhvr>
                                    </p:animEffect>
                                  </p:childTnLst>
                                </p:cTn>
                              </p:par>
                            </p:childTnLst>
                          </p:cTn>
                        </p:par>
                        <p:par>
                          <p:cTn id="27" fill="hold">
                            <p:stCondLst>
                              <p:cond delay="500"/>
                            </p:stCondLst>
                            <p:childTnLst>
                              <p:par>
                                <p:cTn id="28" presetID="49" presetClass="entr" presetSubtype="0" decel="100000" fill="hold" nodeType="afterEffect">
                                  <p:stCondLst>
                                    <p:cond delay="0"/>
                                  </p:stCondLst>
                                  <p:childTnLst>
                                    <p:set>
                                      <p:cBhvr>
                                        <p:cTn id="29" dur="1" fill="hold">
                                          <p:stCondLst>
                                            <p:cond delay="0"/>
                                          </p:stCondLst>
                                        </p:cTn>
                                        <p:tgtEl>
                                          <p:spTgt spid="16396"/>
                                        </p:tgtEl>
                                        <p:attrNameLst>
                                          <p:attrName>style.visibility</p:attrName>
                                        </p:attrNameLst>
                                      </p:cBhvr>
                                      <p:to>
                                        <p:strVal val="visible"/>
                                      </p:to>
                                    </p:set>
                                    <p:anim calcmode="lin" valueType="num">
                                      <p:cBhvr>
                                        <p:cTn id="30" dur="500" fill="hold"/>
                                        <p:tgtEl>
                                          <p:spTgt spid="16396"/>
                                        </p:tgtEl>
                                        <p:attrNameLst>
                                          <p:attrName>ppt_w</p:attrName>
                                        </p:attrNameLst>
                                      </p:cBhvr>
                                      <p:tavLst>
                                        <p:tav tm="0">
                                          <p:val>
                                            <p:fltVal val="0"/>
                                          </p:val>
                                        </p:tav>
                                        <p:tav tm="100000">
                                          <p:val>
                                            <p:strVal val="#ppt_w"/>
                                          </p:val>
                                        </p:tav>
                                      </p:tavLst>
                                    </p:anim>
                                    <p:anim calcmode="lin" valueType="num">
                                      <p:cBhvr>
                                        <p:cTn id="31" dur="500" fill="hold"/>
                                        <p:tgtEl>
                                          <p:spTgt spid="16396"/>
                                        </p:tgtEl>
                                        <p:attrNameLst>
                                          <p:attrName>ppt_h</p:attrName>
                                        </p:attrNameLst>
                                      </p:cBhvr>
                                      <p:tavLst>
                                        <p:tav tm="0">
                                          <p:val>
                                            <p:fltVal val="0"/>
                                          </p:val>
                                        </p:tav>
                                        <p:tav tm="100000">
                                          <p:val>
                                            <p:strVal val="#ppt_h"/>
                                          </p:val>
                                        </p:tav>
                                      </p:tavLst>
                                    </p:anim>
                                    <p:anim calcmode="lin" valueType="num">
                                      <p:cBhvr>
                                        <p:cTn id="32" dur="500" fill="hold"/>
                                        <p:tgtEl>
                                          <p:spTgt spid="16396"/>
                                        </p:tgtEl>
                                        <p:attrNameLst>
                                          <p:attrName>style.rotation</p:attrName>
                                        </p:attrNameLst>
                                      </p:cBhvr>
                                      <p:tavLst>
                                        <p:tav tm="0">
                                          <p:val>
                                            <p:fltVal val="360"/>
                                          </p:val>
                                        </p:tav>
                                        <p:tav tm="100000">
                                          <p:val>
                                            <p:fltVal val="0"/>
                                          </p:val>
                                        </p:tav>
                                      </p:tavLst>
                                    </p:anim>
                                    <p:animEffect transition="in" filter="fade">
                                      <p:cBhvr>
                                        <p:cTn id="33" dur="500"/>
                                        <p:tgtEl>
                                          <p:spTgt spid="16396"/>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6390"/>
                                        </p:tgtEl>
                                        <p:attrNameLst>
                                          <p:attrName>style.visibility</p:attrName>
                                        </p:attrNameLst>
                                      </p:cBhvr>
                                      <p:to>
                                        <p:strVal val="visible"/>
                                      </p:to>
                                    </p:set>
                                    <p:anim calcmode="lin" valueType="num">
                                      <p:cBhvr>
                                        <p:cTn id="37" dur="500" fill="hold"/>
                                        <p:tgtEl>
                                          <p:spTgt spid="16390"/>
                                        </p:tgtEl>
                                        <p:attrNameLst>
                                          <p:attrName>ppt_x</p:attrName>
                                        </p:attrNameLst>
                                      </p:cBhvr>
                                      <p:tavLst>
                                        <p:tav tm="0">
                                          <p:val>
                                            <p:strVal val="#ppt_x-#ppt_w/2"/>
                                          </p:val>
                                        </p:tav>
                                        <p:tav tm="100000">
                                          <p:val>
                                            <p:strVal val="#ppt_x"/>
                                          </p:val>
                                        </p:tav>
                                      </p:tavLst>
                                    </p:anim>
                                    <p:anim calcmode="lin" valueType="num">
                                      <p:cBhvr>
                                        <p:cTn id="38" dur="500" fill="hold"/>
                                        <p:tgtEl>
                                          <p:spTgt spid="16390"/>
                                        </p:tgtEl>
                                        <p:attrNameLst>
                                          <p:attrName>ppt_y</p:attrName>
                                        </p:attrNameLst>
                                      </p:cBhvr>
                                      <p:tavLst>
                                        <p:tav tm="0">
                                          <p:val>
                                            <p:strVal val="#ppt_y"/>
                                          </p:val>
                                        </p:tav>
                                        <p:tav tm="100000">
                                          <p:val>
                                            <p:strVal val="#ppt_y"/>
                                          </p:val>
                                        </p:tav>
                                      </p:tavLst>
                                    </p:anim>
                                    <p:anim calcmode="lin" valueType="num">
                                      <p:cBhvr>
                                        <p:cTn id="39" dur="500" fill="hold"/>
                                        <p:tgtEl>
                                          <p:spTgt spid="16390"/>
                                        </p:tgtEl>
                                        <p:attrNameLst>
                                          <p:attrName>ppt_w</p:attrName>
                                        </p:attrNameLst>
                                      </p:cBhvr>
                                      <p:tavLst>
                                        <p:tav tm="0">
                                          <p:val>
                                            <p:fltVal val="0"/>
                                          </p:val>
                                        </p:tav>
                                        <p:tav tm="100000">
                                          <p:val>
                                            <p:strVal val="#ppt_w"/>
                                          </p:val>
                                        </p:tav>
                                      </p:tavLst>
                                    </p:anim>
                                    <p:anim calcmode="lin" valueType="num">
                                      <p:cBhvr>
                                        <p:cTn id="40" dur="500" fill="hold"/>
                                        <p:tgtEl>
                                          <p:spTgt spid="1639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par>
                          <p:cTn id="41" fill="hold">
                            <p:stCondLst>
                              <p:cond delay="15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6406"/>
                                        </p:tgtEl>
                                        <p:attrNameLst>
                                          <p:attrName>style.visibility</p:attrName>
                                        </p:attrNameLst>
                                      </p:cBhvr>
                                      <p:to>
                                        <p:strVal val="visible"/>
                                      </p:to>
                                    </p:set>
                                    <p:anim calcmode="discrete" valueType="clr">
                                      <p:cBhvr override="childStyle">
                                        <p:cTn id="44" dur="80"/>
                                        <p:tgtEl>
                                          <p:spTgt spid="16406"/>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6406"/>
                                        </p:tgtEl>
                                        <p:attrNameLst>
                                          <p:attrName>fillcolor</p:attrName>
                                        </p:attrNameLst>
                                      </p:cBhvr>
                                      <p:tavLst>
                                        <p:tav tm="0">
                                          <p:val>
                                            <p:clrVal>
                                              <a:schemeClr val="accent2"/>
                                            </p:clrVal>
                                          </p:val>
                                        </p:tav>
                                        <p:tav tm="50000">
                                          <p:val>
                                            <p:clrVal>
                                              <a:schemeClr val="hlink"/>
                                            </p:clrVal>
                                          </p:val>
                                        </p:tav>
                                      </p:tavLst>
                                    </p:anim>
                                    <p:set>
                                      <p:cBhvr>
                                        <p:cTn id="46" dur="80"/>
                                        <p:tgtEl>
                                          <p:spTgt spid="16406"/>
                                        </p:tgtEl>
                                        <p:attrNameLst>
                                          <p:attrName>fill.type</p:attrName>
                                        </p:attrNameLst>
                                      </p:cBhvr>
                                      <p:to>
                                        <p:strVal val="solid"/>
                                      </p:to>
                                    </p:set>
                                  </p:childTnLst>
                                </p:cTn>
                              </p:par>
                            </p:childTnLst>
                          </p:cTn>
                        </p:par>
                        <p:par>
                          <p:cTn id="47" fill="hold">
                            <p:stCondLst>
                              <p:cond delay="1779"/>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16418"/>
                                        </p:tgtEl>
                                        <p:attrNameLst>
                                          <p:attrName>style.visibility</p:attrName>
                                        </p:attrNameLst>
                                      </p:cBhvr>
                                      <p:to>
                                        <p:strVal val="visible"/>
                                      </p:to>
                                    </p:set>
                                    <p:anim calcmode="discrete" valueType="clr">
                                      <p:cBhvr override="childStyle">
                                        <p:cTn id="50" dur="80"/>
                                        <p:tgtEl>
                                          <p:spTgt spid="1641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6418"/>
                                        </p:tgtEl>
                                        <p:attrNameLst>
                                          <p:attrName>fillcolor</p:attrName>
                                        </p:attrNameLst>
                                      </p:cBhvr>
                                      <p:tavLst>
                                        <p:tav tm="0">
                                          <p:val>
                                            <p:clrVal>
                                              <a:schemeClr val="accent2"/>
                                            </p:clrVal>
                                          </p:val>
                                        </p:tav>
                                        <p:tav tm="50000">
                                          <p:val>
                                            <p:clrVal>
                                              <a:schemeClr val="hlink"/>
                                            </p:clrVal>
                                          </p:val>
                                        </p:tav>
                                      </p:tavLst>
                                    </p:anim>
                                    <p:set>
                                      <p:cBhvr>
                                        <p:cTn id="52" dur="80"/>
                                        <p:tgtEl>
                                          <p:spTgt spid="16418"/>
                                        </p:tgtEl>
                                        <p:attrNameLst>
                                          <p:attrName>fill.type</p:attrName>
                                        </p:attrNameLst>
                                      </p:cBhvr>
                                      <p:to>
                                        <p:strVal val="solid"/>
                                      </p:to>
                                    </p:set>
                                  </p:childTnLst>
                                </p:cTn>
                              </p:par>
                              <p:par>
                                <p:cTn id="53" presetID="23" presetClass="entr" presetSubtype="16" fill="hold" nodeType="withEffect">
                                  <p:stCondLst>
                                    <p:cond delay="0"/>
                                  </p:stCondLst>
                                  <p:childTnLst>
                                    <p:set>
                                      <p:cBhvr>
                                        <p:cTn id="54" dur="1" fill="hold">
                                          <p:stCondLst>
                                            <p:cond delay="0"/>
                                          </p:stCondLst>
                                        </p:cTn>
                                        <p:tgtEl>
                                          <p:spTgt spid="15384"/>
                                        </p:tgtEl>
                                        <p:attrNameLst>
                                          <p:attrName>style.visibility</p:attrName>
                                        </p:attrNameLst>
                                      </p:cBhvr>
                                      <p:to>
                                        <p:strVal val="visible"/>
                                      </p:to>
                                    </p:set>
                                    <p:anim calcmode="lin" valueType="num">
                                      <p:cBhvr>
                                        <p:cTn id="55" dur="500" fill="hold"/>
                                        <p:tgtEl>
                                          <p:spTgt spid="15384"/>
                                        </p:tgtEl>
                                        <p:attrNameLst>
                                          <p:attrName>ppt_w</p:attrName>
                                        </p:attrNameLst>
                                      </p:cBhvr>
                                      <p:tavLst>
                                        <p:tav tm="0">
                                          <p:val>
                                            <p:fltVal val="0"/>
                                          </p:val>
                                        </p:tav>
                                        <p:tav tm="100000">
                                          <p:val>
                                            <p:strVal val="#ppt_w"/>
                                          </p:val>
                                        </p:tav>
                                      </p:tavLst>
                                    </p:anim>
                                    <p:anim calcmode="lin" valueType="num">
                                      <p:cBhvr>
                                        <p:cTn id="56" dur="500" fill="hold"/>
                                        <p:tgtEl>
                                          <p:spTgt spid="153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ldLvl="0" animBg="1"/>
      <p:bldP spid="16406" grpId="0"/>
      <p:bldP spid="16407" grpId="0"/>
      <p:bldP spid="16417" grpId="0"/>
      <p:bldP spid="164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54867" y="1951455"/>
            <a:ext cx="8188757" cy="4789913"/>
          </a:xfrm>
          <a:prstGeom prst="roundRect">
            <a:avLst>
              <a:gd name="adj" fmla="val 10889"/>
            </a:avLst>
          </a:prstGeom>
          <a:solidFill>
            <a:schemeClr val="accent5"/>
          </a:solidFill>
          <a:ln w="38100">
            <a:noFill/>
          </a:ln>
          <a:effectLst>
            <a:outerShdw dist="135003" dir="2928844" algn="ctr" rotWithShape="0">
              <a:srgbClr val="000000">
                <a:alpha val="50000"/>
              </a:srgbClr>
            </a:outerShdw>
          </a:effectLst>
        </p:spPr>
        <p:txBody>
          <a:bodyPr/>
          <a:lstStyle/>
          <a:p>
            <a:r>
              <a:rPr lang="en-US">
                <a:solidFill>
                  <a:srgbClr val="002060"/>
                </a:solidFill>
              </a:rPr>
              <a:t>A</a:t>
            </a:r>
            <a:endParaRPr lang="en-US">
              <a:latin typeface="Times New Roman" panose="02020603050405020304" pitchFamily="18" charset="0"/>
              <a:cs typeface="Times New Roman" panose="02020603050405020304" pitchFamily="18" charset="0"/>
            </a:endParaRPr>
          </a:p>
        </p:txBody>
      </p:sp>
      <p:grpSp>
        <p:nvGrpSpPr>
          <p:cNvPr id="42" name="Group 41"/>
          <p:cNvGrpSpPr/>
          <p:nvPr/>
        </p:nvGrpSpPr>
        <p:grpSpPr>
          <a:xfrm rot="5400000">
            <a:off x="-253306" y="4050080"/>
            <a:ext cx="2057400" cy="152400"/>
            <a:chOff x="0" y="1896"/>
            <a:chExt cx="5760" cy="120"/>
          </a:xfrm>
        </p:grpSpPr>
        <p:sp>
          <p:nvSpPr>
            <p:cNvPr id="4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rot="5400000">
            <a:off x="-253306" y="5192825"/>
            <a:ext cx="2057400" cy="152400"/>
            <a:chOff x="0" y="1896"/>
            <a:chExt cx="5760" cy="120"/>
          </a:xfrm>
        </p:grpSpPr>
        <p:sp>
          <p:nvSpPr>
            <p:cNvPr id="6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rot="5400000">
            <a:off x="10219" y="4491405"/>
            <a:ext cx="1341437" cy="1295400"/>
            <a:chOff x="1872" y="1824"/>
            <a:chExt cx="2014" cy="1821"/>
          </a:xfrm>
        </p:grpSpPr>
        <p:sp>
          <p:nvSpPr>
            <p:cNvPr id="46" name="Up Arrow 45"/>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7" name="Up Arrow 46"/>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8" name="Up Arrow 47"/>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9" name="Oval 48"/>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50" name="Oval 49"/>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1" name="Oval 50"/>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2" name="Oval 51"/>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3" name="Oval 52"/>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4" name="Oval 53"/>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5" name="Group 4"/>
          <p:cNvGrpSpPr/>
          <p:nvPr/>
        </p:nvGrpSpPr>
        <p:grpSpPr>
          <a:xfrm rot="5400000">
            <a:off x="-253306" y="2747115"/>
            <a:ext cx="2057400" cy="152400"/>
            <a:chOff x="0" y="1896"/>
            <a:chExt cx="5760" cy="120"/>
          </a:xfrm>
        </p:grpSpPr>
        <p:sp>
          <p:nvSpPr>
            <p:cNvPr id="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55" name="Group 54"/>
          <p:cNvGrpSpPr/>
          <p:nvPr/>
        </p:nvGrpSpPr>
        <p:grpSpPr>
          <a:xfrm rot="5400000">
            <a:off x="-250304" y="1429172"/>
            <a:ext cx="2057400" cy="152400"/>
            <a:chOff x="0" y="1896"/>
            <a:chExt cx="5760" cy="120"/>
          </a:xfrm>
        </p:grpSpPr>
        <p:sp>
          <p:nvSpPr>
            <p:cNvPr id="5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rot="5400000">
            <a:off x="13221" y="1870497"/>
            <a:ext cx="1341437" cy="1295400"/>
            <a:chOff x="1872" y="1824"/>
            <a:chExt cx="2014" cy="1821"/>
          </a:xfrm>
        </p:grpSpPr>
        <p:sp>
          <p:nvSpPr>
            <p:cNvPr id="59" name="Up Arrow 58"/>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60" name="Up Arrow 59"/>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61" name="Up Arrow 60"/>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62" name="Oval 61"/>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63" name="Oval 62"/>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64" name="Oval 63"/>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65" name="Oval 64"/>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66" name="Oval 65"/>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67" name="Oval 66"/>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1" name="Rounded Rectangle 10"/>
          <p:cNvSpPr/>
          <p:nvPr/>
        </p:nvSpPr>
        <p:spPr>
          <a:xfrm>
            <a:off x="151481" y="172682"/>
            <a:ext cx="8675688" cy="1266825"/>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grpSp>
        <p:nvGrpSpPr>
          <p:cNvPr id="32" name="Group 31"/>
          <p:cNvGrpSpPr/>
          <p:nvPr/>
        </p:nvGrpSpPr>
        <p:grpSpPr>
          <a:xfrm rot="5400000">
            <a:off x="10219" y="3188440"/>
            <a:ext cx="1341437" cy="1295400"/>
            <a:chOff x="1872" y="1824"/>
            <a:chExt cx="2014" cy="1821"/>
          </a:xfrm>
        </p:grpSpPr>
        <p:sp>
          <p:nvSpPr>
            <p:cNvPr id="33" name="Up Arrow 32"/>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34" name="Up Arrow 33"/>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35" name="Up Arrow 34"/>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36" name="Oval 35"/>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37" name="Oval 36"/>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38" name="Oval 37"/>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39" name="Oval 38"/>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40" name="Oval 39"/>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41" name="Oval 40"/>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4" name="Rectangle 3"/>
          <p:cNvSpPr/>
          <p:nvPr/>
        </p:nvSpPr>
        <p:spPr>
          <a:xfrm>
            <a:off x="282966" y="287382"/>
            <a:ext cx="8384661" cy="1077218"/>
          </a:xfrm>
          <a:prstGeom prst="rect">
            <a:avLst/>
          </a:prstGeom>
        </p:spPr>
        <p:txBody>
          <a:bodyPr wrap="square">
            <a:spAutoFit/>
          </a:bodyPr>
          <a:lstStyle/>
          <a:p>
            <a:r>
              <a:rPr lang="vi-VN" sz="3200" b="1" dirty="0">
                <a:solidFill>
                  <a:srgbClr val="FF0000"/>
                </a:solidFill>
                <a:latin typeface="+mj-lt"/>
              </a:rPr>
              <a:t>Câu </a:t>
            </a:r>
            <a:r>
              <a:rPr lang="en-US" sz="3200" b="1" dirty="0" smtClean="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mj-lt"/>
              </a:rPr>
              <a:t>Thể dị bội là cơ thể mà trong tế bào sinh dưỡng:</a:t>
            </a:r>
            <a:r>
              <a:rPr lang="en-US" sz="3200" b="1" dirty="0" smtClean="0">
                <a:solidFill>
                  <a:srgbClr val="FF0000"/>
                </a:solidFill>
                <a:latin typeface="+mj-lt"/>
              </a:rPr>
              <a:t> </a:t>
            </a:r>
            <a:r>
              <a:rPr lang="vi-VN" sz="3200" b="1" dirty="0" smtClean="0">
                <a:solidFill>
                  <a:srgbClr val="FF0000"/>
                </a:solidFill>
                <a:latin typeface="+mj-lt"/>
              </a:rPr>
              <a:t> </a:t>
            </a:r>
            <a:endParaRPr lang="vi-VN" sz="3200" dirty="0">
              <a:solidFill>
                <a:srgbClr val="002060"/>
              </a:solidFill>
              <a:latin typeface="+mj-lt"/>
            </a:endParaRPr>
          </a:p>
        </p:txBody>
      </p:sp>
      <p:grpSp>
        <p:nvGrpSpPr>
          <p:cNvPr id="71" name="Group 70"/>
          <p:cNvGrpSpPr/>
          <p:nvPr/>
        </p:nvGrpSpPr>
        <p:grpSpPr>
          <a:xfrm rot="5400000">
            <a:off x="10219" y="5634150"/>
            <a:ext cx="1341437" cy="1295400"/>
            <a:chOff x="1872" y="1824"/>
            <a:chExt cx="2014" cy="1821"/>
          </a:xfrm>
        </p:grpSpPr>
        <p:sp>
          <p:nvSpPr>
            <p:cNvPr id="72" name="Up Arrow 7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3" name="Up Arrow 7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4" name="Up Arrow 7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5" name="Oval 7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76" name="Oval 7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7" name="Oval 7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8" name="Oval 7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9" name="Oval 7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80" name="Oval 7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81" name="Rectangle 80"/>
          <p:cNvSpPr/>
          <p:nvPr/>
        </p:nvSpPr>
        <p:spPr>
          <a:xfrm>
            <a:off x="506763" y="2150428"/>
            <a:ext cx="518091"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A</a:t>
            </a:r>
          </a:p>
        </p:txBody>
      </p:sp>
      <p:sp>
        <p:nvSpPr>
          <p:cNvPr id="92" name="Rectangle 91"/>
          <p:cNvSpPr/>
          <p:nvPr/>
        </p:nvSpPr>
        <p:spPr>
          <a:xfrm>
            <a:off x="475217" y="3528912"/>
            <a:ext cx="492443"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B</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93" name="Rectangle 92"/>
          <p:cNvSpPr/>
          <p:nvPr/>
        </p:nvSpPr>
        <p:spPr>
          <a:xfrm>
            <a:off x="504053" y="4787965"/>
            <a:ext cx="518091"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C</a:t>
            </a:r>
          </a:p>
        </p:txBody>
      </p:sp>
      <p:sp>
        <p:nvSpPr>
          <p:cNvPr id="94" name="Rectangle 93"/>
          <p:cNvSpPr/>
          <p:nvPr/>
        </p:nvSpPr>
        <p:spPr>
          <a:xfrm>
            <a:off x="486740" y="5946244"/>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D</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96" name="Group 95"/>
          <p:cNvGrpSpPr/>
          <p:nvPr/>
        </p:nvGrpSpPr>
        <p:grpSpPr>
          <a:xfrm>
            <a:off x="1498216" y="2023306"/>
            <a:ext cx="7504305" cy="975118"/>
            <a:chOff x="2338934" y="2877354"/>
            <a:chExt cx="1820122" cy="842434"/>
          </a:xfrm>
        </p:grpSpPr>
        <p:sp>
          <p:nvSpPr>
            <p:cNvPr id="97" name="Rounded Rectangle 96"/>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98" name="Rectangle 97"/>
            <p:cNvSpPr/>
            <p:nvPr/>
          </p:nvSpPr>
          <p:spPr>
            <a:xfrm>
              <a:off x="2346468" y="3034207"/>
              <a:ext cx="1812588" cy="452026"/>
            </a:xfrm>
            <a:prstGeom prst="rect">
              <a:avLst/>
            </a:prstGeom>
          </p:spPr>
          <p:txBody>
            <a:bodyPr wrap="square">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Chỉ có một cặp NST bị thay đổi về số </a:t>
              </a:r>
              <a:r>
                <a:rPr lang="vi-VN" sz="2800" b="1" dirty="0" smtClean="0">
                  <a:solidFill>
                    <a:srgbClr val="002060"/>
                  </a:solidFill>
                  <a:latin typeface="Times New Roman" panose="02020603050405020304" pitchFamily="18" charset="0"/>
                  <a:cs typeface="Times New Roman" panose="02020603050405020304" pitchFamily="18" charset="0"/>
                </a:rPr>
                <a:t>lượn</a:t>
              </a:r>
              <a:r>
                <a:rPr lang="en-US" sz="2800" b="1" dirty="0">
                  <a:solidFill>
                    <a:srgbClr val="002060"/>
                  </a:solidFill>
                  <a:latin typeface="Times New Roman" panose="02020603050405020304" pitchFamily="18" charset="0"/>
                  <a:cs typeface="Times New Roman" panose="02020603050405020304" pitchFamily="18" charset="0"/>
                </a:rPr>
                <a:t>g</a:t>
              </a:r>
              <a:endParaRPr lang="en-US" sz="2800" b="1" dirty="0">
                <a:latin typeface="Times New Roman" panose="02020603050405020304" pitchFamily="18" charset="0"/>
                <a:cs typeface="Times New Roman" panose="02020603050405020304" pitchFamily="18" charset="0"/>
              </a:endParaRPr>
            </a:p>
          </p:txBody>
        </p:sp>
      </p:grpSp>
      <p:grpSp>
        <p:nvGrpSpPr>
          <p:cNvPr id="99" name="Group 98"/>
          <p:cNvGrpSpPr/>
          <p:nvPr/>
        </p:nvGrpSpPr>
        <p:grpSpPr>
          <a:xfrm>
            <a:off x="1513384" y="3212976"/>
            <a:ext cx="7287140" cy="998962"/>
            <a:chOff x="2338934" y="2856754"/>
            <a:chExt cx="1767450" cy="863034"/>
          </a:xfrm>
        </p:grpSpPr>
        <p:sp>
          <p:nvSpPr>
            <p:cNvPr id="100" name="Rounded Rectangle 99"/>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01" name="Rectangle 100"/>
            <p:cNvSpPr/>
            <p:nvPr/>
          </p:nvSpPr>
          <p:spPr>
            <a:xfrm>
              <a:off x="2382982" y="2856754"/>
              <a:ext cx="1691169" cy="824282"/>
            </a:xfrm>
            <a:prstGeom prst="rect">
              <a:avLst/>
            </a:prstGeom>
          </p:spPr>
          <p:txBody>
            <a:bodyPr wrap="square">
              <a:spAutoFit/>
            </a:bodyPr>
            <a:lstStyle/>
            <a:p>
              <a:pPr algn="just"/>
              <a:r>
                <a:rPr lang="en-US" sz="2800" b="1" dirty="0" err="1">
                  <a:solidFill>
                    <a:srgbClr val="002060"/>
                  </a:solidFill>
                  <a:latin typeface="Times New Roman" panose="02020603050405020304" pitchFamily="18" charset="0"/>
                  <a:cs typeface="Times New Roman" panose="02020603050405020304" pitchFamily="18" charset="0"/>
                </a:rPr>
                <a:t>Chỉ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NST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trúc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102" name="Group 101"/>
          <p:cNvGrpSpPr/>
          <p:nvPr/>
        </p:nvGrpSpPr>
        <p:grpSpPr>
          <a:xfrm>
            <a:off x="1475654" y="4547508"/>
            <a:ext cx="7473242" cy="975118"/>
            <a:chOff x="2323493" y="2877354"/>
            <a:chExt cx="1812588" cy="842434"/>
          </a:xfrm>
        </p:grpSpPr>
        <p:sp>
          <p:nvSpPr>
            <p:cNvPr id="103" name="Rounded Rectangle 102"/>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04" name="Rectangle 103"/>
            <p:cNvSpPr/>
            <p:nvPr/>
          </p:nvSpPr>
          <p:spPr>
            <a:xfrm>
              <a:off x="2323493" y="3076473"/>
              <a:ext cx="1812588" cy="452026"/>
            </a:xfrm>
            <a:prstGeom prst="rect">
              <a:avLst/>
            </a:prstGeom>
          </p:spPr>
          <p:txBody>
            <a:bodyPr wrap="square">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Tất cả các cặp NST đều bị thay đổi về số lượng</a:t>
              </a:r>
            </a:p>
          </p:txBody>
        </p:sp>
      </p:grpSp>
      <p:grpSp>
        <p:nvGrpSpPr>
          <p:cNvPr id="105" name="Group 104"/>
          <p:cNvGrpSpPr/>
          <p:nvPr/>
        </p:nvGrpSpPr>
        <p:grpSpPr>
          <a:xfrm>
            <a:off x="1647354" y="5786956"/>
            <a:ext cx="7142319" cy="975117"/>
            <a:chOff x="2338934" y="2877354"/>
            <a:chExt cx="1767450" cy="842434"/>
          </a:xfrm>
        </p:grpSpPr>
        <p:sp>
          <p:nvSpPr>
            <p:cNvPr id="106" name="Rounded Rectangle 105"/>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07" name="Rectangle 106"/>
            <p:cNvSpPr/>
            <p:nvPr/>
          </p:nvSpPr>
          <p:spPr>
            <a:xfrm>
              <a:off x="2372052" y="2893170"/>
              <a:ext cx="1670677" cy="824282"/>
            </a:xfrm>
            <a:prstGeom prst="rect">
              <a:avLst/>
            </a:prstGeom>
          </p:spPr>
          <p:txBody>
            <a:bodyPr wrap="square">
              <a:spAutoFit/>
            </a:bodyPr>
            <a:lstStyle/>
            <a:p>
              <a:pPr algn="just"/>
              <a:r>
                <a:rPr lang="vi-VN" sz="2800" b="1" dirty="0">
                  <a:solidFill>
                    <a:srgbClr val="002060"/>
                  </a:solidFill>
                  <a:latin typeface="Times New Roman" panose="02020603050405020304" pitchFamily="18" charset="0"/>
                  <a:cs typeface="Times New Roman" panose="02020603050405020304" pitchFamily="18" charset="0"/>
                </a:rPr>
                <a:t>Có một hoặc một số cặp NST bị thay đổi về số lượng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105"/>
                                        </p:tgtEl>
                                        <p:attrNameLst>
                                          <p:attrName>style.opacity</p:attrName>
                                        </p:attrNameLst>
                                      </p:cBhvr>
                                      <p:to>
                                        <p:strVal val="0.5"/>
                                      </p:to>
                                    </p:set>
                                    <p:animEffect filter="image" prLst="opacity: 0.5">
                                      <p:cBhvr rctx="IE">
                                        <p:cTn id="17" dur="indefinite"/>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5"/>
                                        </p:tgtEl>
                                        <p:attrNameLst>
                                          <p:attrName>r</p:attrName>
                                        </p:attrNameLst>
                                      </p:cBhvr>
                                    </p:animRot>
                                    <p:animRot by="-240000">
                                      <p:cBhvr>
                                        <p:cTn id="22" dur="200" fill="hold">
                                          <p:stCondLst>
                                            <p:cond delay="200"/>
                                          </p:stCondLst>
                                        </p:cTn>
                                        <p:tgtEl>
                                          <p:spTgt spid="105"/>
                                        </p:tgtEl>
                                        <p:attrNameLst>
                                          <p:attrName>r</p:attrName>
                                        </p:attrNameLst>
                                      </p:cBhvr>
                                    </p:animRot>
                                    <p:animRot by="240000">
                                      <p:cBhvr>
                                        <p:cTn id="23" dur="200" fill="hold">
                                          <p:stCondLst>
                                            <p:cond delay="400"/>
                                          </p:stCondLst>
                                        </p:cTn>
                                        <p:tgtEl>
                                          <p:spTgt spid="105"/>
                                        </p:tgtEl>
                                        <p:attrNameLst>
                                          <p:attrName>r</p:attrName>
                                        </p:attrNameLst>
                                      </p:cBhvr>
                                    </p:animRot>
                                    <p:animRot by="-240000">
                                      <p:cBhvr>
                                        <p:cTn id="24" dur="200" fill="hold">
                                          <p:stCondLst>
                                            <p:cond delay="600"/>
                                          </p:stCondLst>
                                        </p:cTn>
                                        <p:tgtEl>
                                          <p:spTgt spid="105"/>
                                        </p:tgtEl>
                                        <p:attrNameLst>
                                          <p:attrName>r</p:attrName>
                                        </p:attrNameLst>
                                      </p:cBhvr>
                                    </p:animRot>
                                    <p:animRot by="120000">
                                      <p:cBhvr>
                                        <p:cTn id="25" dur="200" fill="hold">
                                          <p:stCondLst>
                                            <p:cond delay="800"/>
                                          </p:stCondLst>
                                        </p:cTn>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1976" y="2708920"/>
            <a:ext cx="7970464" cy="3456384"/>
          </a:xfrm>
          <a:prstGeom prst="roundRect">
            <a:avLst>
              <a:gd name="adj" fmla="val 10889"/>
            </a:avLst>
          </a:prstGeom>
          <a:solidFill>
            <a:schemeClr val="accent5"/>
          </a:solidFill>
          <a:ln w="38100">
            <a:noFill/>
          </a:ln>
          <a:effectLst>
            <a:outerShdw dist="135003" dir="2928844" algn="ctr" rotWithShape="0">
              <a:srgbClr val="000000">
                <a:alpha val="50000"/>
              </a:srgbClr>
            </a:outerShdw>
          </a:effectLst>
        </p:spPr>
        <p:txBody>
          <a:bodyPr/>
          <a:lstStyle/>
          <a:p>
            <a:endParaRPr lang="en-US" dirty="0">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805739" y="2667744"/>
            <a:ext cx="1313656" cy="3466728"/>
            <a:chOff x="805739" y="2379712"/>
            <a:chExt cx="1313656" cy="3466728"/>
          </a:xfrm>
        </p:grpSpPr>
        <p:grpSp>
          <p:nvGrpSpPr>
            <p:cNvPr id="42" name="Group 41"/>
            <p:cNvGrpSpPr/>
            <p:nvPr/>
          </p:nvGrpSpPr>
          <p:grpSpPr>
            <a:xfrm rot="5400000">
              <a:off x="506899" y="4741540"/>
              <a:ext cx="2057400" cy="152400"/>
              <a:chOff x="0" y="1896"/>
              <a:chExt cx="5760" cy="120"/>
            </a:xfrm>
          </p:grpSpPr>
          <p:sp>
            <p:nvSpPr>
              <p:cNvPr id="4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rot="5400000">
              <a:off x="519195" y="3332212"/>
              <a:ext cx="2057400" cy="152400"/>
              <a:chOff x="0" y="1896"/>
              <a:chExt cx="5760" cy="120"/>
            </a:xfrm>
          </p:grpSpPr>
          <p:sp>
            <p:nvSpPr>
              <p:cNvPr id="6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85" name="Group 84"/>
            <p:cNvGrpSpPr/>
            <p:nvPr/>
          </p:nvGrpSpPr>
          <p:grpSpPr>
            <a:xfrm rot="5400000">
              <a:off x="523263" y="3548236"/>
              <a:ext cx="2057400" cy="152400"/>
              <a:chOff x="0" y="1896"/>
              <a:chExt cx="5760" cy="120"/>
            </a:xfrm>
          </p:grpSpPr>
          <p:sp>
            <p:nvSpPr>
              <p:cNvPr id="8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8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71" name="Group 70"/>
            <p:cNvGrpSpPr/>
            <p:nvPr/>
          </p:nvGrpSpPr>
          <p:grpSpPr>
            <a:xfrm rot="5400000">
              <a:off x="800976" y="4305177"/>
              <a:ext cx="1341437" cy="1295400"/>
              <a:chOff x="1872" y="1824"/>
              <a:chExt cx="2014" cy="1821"/>
            </a:xfrm>
          </p:grpSpPr>
          <p:sp>
            <p:nvSpPr>
              <p:cNvPr id="72" name="Up Arrow 7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3" name="Up Arrow 7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4" name="Up Arrow 7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5" name="Oval 7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76" name="Oval 7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7" name="Oval 7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8" name="Oval 7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9" name="Oval 7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80" name="Oval 7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4" name="Rectangle 93"/>
            <p:cNvSpPr/>
            <p:nvPr/>
          </p:nvSpPr>
          <p:spPr>
            <a:xfrm>
              <a:off x="1277497" y="4617271"/>
              <a:ext cx="492443"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B</a:t>
              </a:r>
            </a:p>
          </p:txBody>
        </p:sp>
        <p:grpSp>
          <p:nvGrpSpPr>
            <p:cNvPr id="45" name="Group 44"/>
            <p:cNvGrpSpPr/>
            <p:nvPr/>
          </p:nvGrpSpPr>
          <p:grpSpPr>
            <a:xfrm rot="5400000">
              <a:off x="782720" y="2590656"/>
              <a:ext cx="1341437" cy="1295400"/>
              <a:chOff x="1872" y="1824"/>
              <a:chExt cx="2014" cy="1821"/>
            </a:xfrm>
          </p:grpSpPr>
          <p:sp>
            <p:nvSpPr>
              <p:cNvPr id="46" name="Up Arrow 45"/>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7" name="Up Arrow 46"/>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8" name="Up Arrow 47"/>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9" name="Oval 48"/>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50" name="Oval 49"/>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1" name="Oval 50"/>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2" name="Oval 51"/>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3" name="Oval 52"/>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4" name="Oval 53"/>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3" name="Rectangle 92"/>
            <p:cNvSpPr/>
            <p:nvPr/>
          </p:nvSpPr>
          <p:spPr>
            <a:xfrm>
              <a:off x="1276554" y="2887216"/>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A</a:t>
              </a:r>
              <a:endParaRPr lang="en-US" sz="3600" b="1" dirty="0">
                <a:solidFill>
                  <a:schemeClr val="bg1"/>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641958" y="2667744"/>
            <a:ext cx="1313656" cy="3466728"/>
            <a:chOff x="4641958" y="2379712"/>
            <a:chExt cx="1313656" cy="3466728"/>
          </a:xfrm>
        </p:grpSpPr>
        <p:grpSp>
          <p:nvGrpSpPr>
            <p:cNvPr id="122" name="Group 121"/>
            <p:cNvGrpSpPr/>
            <p:nvPr/>
          </p:nvGrpSpPr>
          <p:grpSpPr>
            <a:xfrm rot="5400000">
              <a:off x="4326204" y="4741540"/>
              <a:ext cx="2057400" cy="152400"/>
              <a:chOff x="0" y="1896"/>
              <a:chExt cx="5760" cy="120"/>
            </a:xfrm>
          </p:grpSpPr>
          <p:sp>
            <p:nvSpPr>
              <p:cNvPr id="12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5" name="Group 124"/>
            <p:cNvGrpSpPr/>
            <p:nvPr/>
          </p:nvGrpSpPr>
          <p:grpSpPr>
            <a:xfrm rot="5400000">
              <a:off x="4298264" y="3332212"/>
              <a:ext cx="2057400" cy="152400"/>
              <a:chOff x="0" y="1896"/>
              <a:chExt cx="5760" cy="120"/>
            </a:xfrm>
          </p:grpSpPr>
          <p:sp>
            <p:nvSpPr>
              <p:cNvPr id="12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8" name="Group 127"/>
            <p:cNvGrpSpPr/>
            <p:nvPr/>
          </p:nvGrpSpPr>
          <p:grpSpPr>
            <a:xfrm rot="5400000">
              <a:off x="4355414" y="3476228"/>
              <a:ext cx="2057400" cy="152400"/>
              <a:chOff x="0" y="1896"/>
              <a:chExt cx="5760" cy="120"/>
            </a:xfrm>
          </p:grpSpPr>
          <p:sp>
            <p:nvSpPr>
              <p:cNvPr id="12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31" name="Group 130"/>
            <p:cNvGrpSpPr/>
            <p:nvPr/>
          </p:nvGrpSpPr>
          <p:grpSpPr>
            <a:xfrm rot="5400000">
              <a:off x="4637195" y="4305177"/>
              <a:ext cx="1341437" cy="1295400"/>
              <a:chOff x="1872" y="1824"/>
              <a:chExt cx="2014" cy="1821"/>
            </a:xfrm>
          </p:grpSpPr>
          <p:sp>
            <p:nvSpPr>
              <p:cNvPr id="132" name="Up Arrow 13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3" name="Up Arrow 13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4" name="Up Arrow 13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5" name="Oval 13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36" name="Oval 13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7" name="Oval 13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8" name="Oval 13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9" name="Oval 13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0" name="Oval 13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41" name="Rectangle 140"/>
            <p:cNvSpPr/>
            <p:nvPr/>
          </p:nvSpPr>
          <p:spPr>
            <a:xfrm>
              <a:off x="5113716" y="4617271"/>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D</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142" name="Group 141"/>
            <p:cNvGrpSpPr/>
            <p:nvPr/>
          </p:nvGrpSpPr>
          <p:grpSpPr>
            <a:xfrm rot="5400000">
              <a:off x="4618939" y="2590656"/>
              <a:ext cx="1341437" cy="1295400"/>
              <a:chOff x="1872" y="1824"/>
              <a:chExt cx="2014" cy="1821"/>
            </a:xfrm>
          </p:grpSpPr>
          <p:sp>
            <p:nvSpPr>
              <p:cNvPr id="143" name="Up Arrow 142"/>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4" name="Up Arrow 143"/>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5" name="Up Arrow 144"/>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6" name="Oval 145"/>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7" name="Oval 146"/>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8" name="Oval 147"/>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9" name="Oval 148"/>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0" name="Oval 149"/>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1" name="Oval 150"/>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52" name="Rectangle 151"/>
            <p:cNvSpPr/>
            <p:nvPr/>
          </p:nvSpPr>
          <p:spPr>
            <a:xfrm>
              <a:off x="5112773" y="2887216"/>
              <a:ext cx="518091"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C</a:t>
              </a:r>
            </a:p>
          </p:txBody>
        </p:sp>
      </p:grpSp>
      <p:sp>
        <p:nvSpPr>
          <p:cNvPr id="11" name="Rounded Rectangle 10"/>
          <p:cNvSpPr/>
          <p:nvPr/>
        </p:nvSpPr>
        <p:spPr>
          <a:xfrm>
            <a:off x="137452" y="645682"/>
            <a:ext cx="8675688" cy="1654869"/>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61976" y="713777"/>
            <a:ext cx="7970464" cy="1938992"/>
          </a:xfrm>
          <a:prstGeom prst="rect">
            <a:avLst/>
          </a:prstGeom>
        </p:spPr>
        <p:txBody>
          <a:bodyPr wrap="square">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Câu </a:t>
            </a:r>
            <a:r>
              <a:rPr lang="en-US" sz="3200" b="1" dirty="0">
                <a:solidFill>
                  <a:srgbClr val="FF0000"/>
                </a:solidFill>
                <a:latin typeface="Times New Roman" panose="02020603050405020304" pitchFamily="18" charset="0"/>
                <a:cs typeface="Times New Roman" panose="02020603050405020304" pitchFamily="18" charset="0"/>
              </a:rPr>
              <a:t>2</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Cà độc dược có bộ NST 2n=24. </a:t>
            </a:r>
            <a:endParaRPr lang="en-US" sz="3200" dirty="0" smtClean="0">
              <a:solidFill>
                <a:srgbClr val="002060"/>
              </a:solidFill>
              <a:latin typeface="Times New Roman" panose="02020603050405020304" pitchFamily="18" charset="0"/>
              <a:cs typeface="Times New Roman" panose="02020603050405020304" pitchFamily="18" charset="0"/>
            </a:endParaRPr>
          </a:p>
          <a:p>
            <a:pPr algn="just"/>
            <a:r>
              <a:rPr lang="en-US" sz="3200" dirty="0" smtClean="0">
                <a:solidFill>
                  <a:srgbClr val="002060"/>
                </a:solidFill>
                <a:latin typeface="Times New Roman" panose="02020603050405020304" pitchFamily="18" charset="0"/>
                <a:cs typeface="Times New Roman" panose="02020603050405020304" pitchFamily="18" charset="0"/>
              </a:rPr>
              <a:t>T</a:t>
            </a:r>
            <a:r>
              <a:rPr lang="vi-VN" sz="3200" dirty="0" smtClean="0">
                <a:solidFill>
                  <a:srgbClr val="002060"/>
                </a:solidFill>
                <a:latin typeface="Times New Roman" panose="02020603050405020304" pitchFamily="18" charset="0"/>
                <a:cs typeface="Times New Roman" panose="02020603050405020304" pitchFamily="18" charset="0"/>
              </a:rPr>
              <a:t>hể </a:t>
            </a:r>
            <a:r>
              <a:rPr lang="vi-VN" sz="3200" dirty="0">
                <a:solidFill>
                  <a:srgbClr val="002060"/>
                </a:solidFill>
                <a:latin typeface="Times New Roman" panose="02020603050405020304" pitchFamily="18" charset="0"/>
                <a:cs typeface="Times New Roman" panose="02020603050405020304" pitchFamily="18" charset="0"/>
              </a:rPr>
              <a:t>(2n+2) của cà độc dược có số lượng NST trong tế bào là:</a:t>
            </a:r>
          </a:p>
          <a:p>
            <a:endParaRPr lang="vi-VN" sz="2400" dirty="0">
              <a:solidFill>
                <a:srgbClr val="002060"/>
              </a:solidFill>
              <a:latin typeface="+mj-lt"/>
            </a:endParaRPr>
          </a:p>
        </p:txBody>
      </p:sp>
      <p:grpSp>
        <p:nvGrpSpPr>
          <p:cNvPr id="31" name="Group 30"/>
          <p:cNvGrpSpPr/>
          <p:nvPr/>
        </p:nvGrpSpPr>
        <p:grpSpPr>
          <a:xfrm>
            <a:off x="2338933" y="3165386"/>
            <a:ext cx="2202241" cy="842434"/>
            <a:chOff x="2338934" y="2877354"/>
            <a:chExt cx="1820122" cy="842434"/>
          </a:xfrm>
        </p:grpSpPr>
        <p:sp>
          <p:nvSpPr>
            <p:cNvPr id="157" name="Rounded Rectangle 156"/>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346468" y="2961300"/>
              <a:ext cx="1812588" cy="584775"/>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2n = 22</a:t>
              </a:r>
              <a:endParaRPr lang="en-US" sz="3200" b="1" dirty="0">
                <a:latin typeface="Times New Roman" panose="02020603050405020304" pitchFamily="18" charset="0"/>
                <a:cs typeface="Times New Roman" panose="02020603050405020304" pitchFamily="18" charset="0"/>
              </a:endParaRPr>
            </a:p>
          </p:txBody>
        </p:sp>
      </p:grpSp>
      <p:grpSp>
        <p:nvGrpSpPr>
          <p:cNvPr id="159" name="Group 158"/>
          <p:cNvGrpSpPr/>
          <p:nvPr/>
        </p:nvGrpSpPr>
        <p:grpSpPr>
          <a:xfrm>
            <a:off x="2338933" y="4878702"/>
            <a:ext cx="2202241" cy="842434"/>
            <a:chOff x="2338934" y="4590670"/>
            <a:chExt cx="1820122" cy="842434"/>
          </a:xfrm>
        </p:grpSpPr>
        <p:sp>
          <p:nvSpPr>
            <p:cNvPr id="154" name="Rounded Rectangle 153"/>
            <p:cNvSpPr/>
            <p:nvPr/>
          </p:nvSpPr>
          <p:spPr>
            <a:xfrm>
              <a:off x="2338934" y="4590670"/>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345943" y="4745305"/>
              <a:ext cx="1813113" cy="584775"/>
            </a:xfrm>
            <a:prstGeom prst="rect">
              <a:avLst/>
            </a:prstGeom>
          </p:spPr>
          <p:txBody>
            <a:bodyPr wrap="square">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2n = 23</a:t>
              </a:r>
              <a:endParaRPr lang="en-US" sz="3200" b="1" dirty="0">
                <a:latin typeface="Times New Roman" panose="02020603050405020304" pitchFamily="18" charset="0"/>
                <a:cs typeface="Times New Roman" panose="02020603050405020304" pitchFamily="18" charset="0"/>
              </a:endParaRPr>
            </a:p>
          </p:txBody>
        </p:sp>
      </p:grpSp>
      <p:grpSp>
        <p:nvGrpSpPr>
          <p:cNvPr id="160" name="Group 159"/>
          <p:cNvGrpSpPr/>
          <p:nvPr/>
        </p:nvGrpSpPr>
        <p:grpSpPr>
          <a:xfrm>
            <a:off x="6182162" y="3054154"/>
            <a:ext cx="2193761" cy="842434"/>
            <a:chOff x="6182162" y="2766122"/>
            <a:chExt cx="1813113" cy="842434"/>
          </a:xfrm>
        </p:grpSpPr>
        <p:sp>
          <p:nvSpPr>
            <p:cNvPr id="153" name="Rounded Rectangle 152"/>
            <p:cNvSpPr/>
            <p:nvPr/>
          </p:nvSpPr>
          <p:spPr>
            <a:xfrm>
              <a:off x="6182687" y="2766122"/>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6182162" y="2917993"/>
              <a:ext cx="1813113" cy="584775"/>
            </a:xfrm>
            <a:prstGeom prst="rect">
              <a:avLst/>
            </a:prstGeom>
          </p:spPr>
          <p:txBody>
            <a:bodyPr wrap="square">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2n = 24</a:t>
              </a:r>
              <a:endParaRPr lang="en-US" sz="3200" b="1" dirty="0">
                <a:latin typeface="Times New Roman" panose="02020603050405020304" pitchFamily="18" charset="0"/>
                <a:cs typeface="Times New Roman" panose="02020603050405020304" pitchFamily="18" charset="0"/>
              </a:endParaRPr>
            </a:p>
          </p:txBody>
        </p:sp>
      </p:grpSp>
      <p:grpSp>
        <p:nvGrpSpPr>
          <p:cNvPr id="161" name="Group 160"/>
          <p:cNvGrpSpPr/>
          <p:nvPr/>
        </p:nvGrpSpPr>
        <p:grpSpPr>
          <a:xfrm>
            <a:off x="6176451" y="4767470"/>
            <a:ext cx="2200670" cy="842434"/>
            <a:chOff x="6176451" y="4479438"/>
            <a:chExt cx="1818824" cy="842434"/>
          </a:xfrm>
        </p:grpSpPr>
        <p:sp>
          <p:nvSpPr>
            <p:cNvPr id="158" name="Rounded Rectangle 157"/>
            <p:cNvSpPr/>
            <p:nvPr/>
          </p:nvSpPr>
          <p:spPr>
            <a:xfrm>
              <a:off x="6182162" y="4479438"/>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6176451" y="4644425"/>
              <a:ext cx="1818824" cy="584775"/>
            </a:xfrm>
            <a:prstGeom prst="rect">
              <a:avLst/>
            </a:prstGeom>
          </p:spPr>
          <p:txBody>
            <a:bodyPr wrap="square">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2n = 26</a:t>
              </a:r>
              <a:endParaRPr lang="en-US" sz="32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750"/>
                                  </p:stCondLst>
                                  <p:childTnLst>
                                    <p:set>
                                      <p:cBhvr>
                                        <p:cTn id="14" dur="1" fill="hold">
                                          <p:stCondLst>
                                            <p:cond delay="0"/>
                                          </p:stCondLst>
                                        </p:cTn>
                                        <p:tgtEl>
                                          <p:spTgt spid="159"/>
                                        </p:tgtEl>
                                        <p:attrNameLst>
                                          <p:attrName>style.visibility</p:attrName>
                                        </p:attrNameLst>
                                      </p:cBhvr>
                                      <p:to>
                                        <p:strVal val="visible"/>
                                      </p:to>
                                    </p:set>
                                    <p:animEffect transition="in" filter="barn(inVertical)">
                                      <p:cBhvr>
                                        <p:cTn id="15" dur="500"/>
                                        <p:tgtEl>
                                          <p:spTgt spid="159"/>
                                        </p:tgtEl>
                                      </p:cBhvr>
                                    </p:animEffect>
                                  </p:childTnLst>
                                </p:cTn>
                              </p:par>
                              <p:par>
                                <p:cTn id="16" presetID="16" presetClass="entr" presetSubtype="21" fill="hold" nodeType="withEffect">
                                  <p:stCondLst>
                                    <p:cond delay="1000"/>
                                  </p:stCondLst>
                                  <p:childTnLst>
                                    <p:set>
                                      <p:cBhvr>
                                        <p:cTn id="17" dur="1" fill="hold">
                                          <p:stCondLst>
                                            <p:cond delay="0"/>
                                          </p:stCondLst>
                                        </p:cTn>
                                        <p:tgtEl>
                                          <p:spTgt spid="160"/>
                                        </p:tgtEl>
                                        <p:attrNameLst>
                                          <p:attrName>style.visibility</p:attrName>
                                        </p:attrNameLst>
                                      </p:cBhvr>
                                      <p:to>
                                        <p:strVal val="visible"/>
                                      </p:to>
                                    </p:set>
                                    <p:animEffect transition="in" filter="barn(inVertical)">
                                      <p:cBhvr>
                                        <p:cTn id="18" dur="500"/>
                                        <p:tgtEl>
                                          <p:spTgt spid="160"/>
                                        </p:tgtEl>
                                      </p:cBhvr>
                                    </p:animEffect>
                                  </p:childTnLst>
                                </p:cTn>
                              </p:par>
                              <p:par>
                                <p:cTn id="19" presetID="16" presetClass="entr" presetSubtype="21" fill="hold" nodeType="withEffect">
                                  <p:stCondLst>
                                    <p:cond delay="1250"/>
                                  </p:stCondLst>
                                  <p:childTnLst>
                                    <p:set>
                                      <p:cBhvr>
                                        <p:cTn id="20" dur="1" fill="hold">
                                          <p:stCondLst>
                                            <p:cond delay="0"/>
                                          </p:stCondLst>
                                        </p:cTn>
                                        <p:tgtEl>
                                          <p:spTgt spid="161"/>
                                        </p:tgtEl>
                                        <p:attrNameLst>
                                          <p:attrName>style.visibility</p:attrName>
                                        </p:attrNameLst>
                                      </p:cBhvr>
                                      <p:to>
                                        <p:strVal val="visible"/>
                                      </p:to>
                                    </p:set>
                                    <p:animEffect transition="in" filter="barn(inVertical)">
                                      <p:cBhvr>
                                        <p:cTn id="21" dur="500"/>
                                        <p:tgtEl>
                                          <p:spTgt spid="16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161"/>
                                        </p:tgtEl>
                                        <p:attrNameLst>
                                          <p:attrName>style.opacity</p:attrName>
                                        </p:attrNameLst>
                                      </p:cBhvr>
                                      <p:to>
                                        <p:strVal val="0.5"/>
                                      </p:to>
                                    </p:set>
                                    <p:animEffect filter="image" prLst="opacity: 0.5">
                                      <p:cBhvr rctx="IE">
                                        <p:cTn id="26" dur="indefinite"/>
                                        <p:tgtEl>
                                          <p:spTgt spid="1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1976" y="2420888"/>
            <a:ext cx="7970464" cy="3456384"/>
          </a:xfrm>
          <a:prstGeom prst="roundRect">
            <a:avLst>
              <a:gd name="adj" fmla="val 10889"/>
            </a:avLst>
          </a:prstGeom>
          <a:solidFill>
            <a:schemeClr val="accent5"/>
          </a:solidFill>
          <a:ln w="38100">
            <a:noFill/>
          </a:ln>
          <a:effectLst>
            <a:outerShdw dist="135003" dir="2928844" algn="ctr" rotWithShape="0">
              <a:srgbClr val="000000">
                <a:alpha val="50000"/>
              </a:srgbClr>
            </a:outerShdw>
          </a:effectLst>
        </p:spPr>
        <p:txBody>
          <a:bodyPr/>
          <a:lstStyle/>
          <a:p>
            <a:endParaRPr lang="en-US" dirty="0">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805739" y="2379712"/>
            <a:ext cx="1313656" cy="3466728"/>
            <a:chOff x="805739" y="2379712"/>
            <a:chExt cx="1313656" cy="3466728"/>
          </a:xfrm>
        </p:grpSpPr>
        <p:grpSp>
          <p:nvGrpSpPr>
            <p:cNvPr id="42" name="Group 41"/>
            <p:cNvGrpSpPr/>
            <p:nvPr/>
          </p:nvGrpSpPr>
          <p:grpSpPr>
            <a:xfrm rot="5400000">
              <a:off x="506899" y="4741540"/>
              <a:ext cx="2057400" cy="152400"/>
              <a:chOff x="0" y="1896"/>
              <a:chExt cx="5760" cy="120"/>
            </a:xfrm>
          </p:grpSpPr>
          <p:sp>
            <p:nvSpPr>
              <p:cNvPr id="4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rot="5400000">
              <a:off x="519195" y="3332212"/>
              <a:ext cx="2057400" cy="152400"/>
              <a:chOff x="0" y="1896"/>
              <a:chExt cx="5760" cy="120"/>
            </a:xfrm>
          </p:grpSpPr>
          <p:sp>
            <p:nvSpPr>
              <p:cNvPr id="6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85" name="Group 84"/>
            <p:cNvGrpSpPr/>
            <p:nvPr/>
          </p:nvGrpSpPr>
          <p:grpSpPr>
            <a:xfrm rot="5400000">
              <a:off x="523263" y="3548236"/>
              <a:ext cx="2057400" cy="152400"/>
              <a:chOff x="0" y="1896"/>
              <a:chExt cx="5760" cy="120"/>
            </a:xfrm>
          </p:grpSpPr>
          <p:sp>
            <p:nvSpPr>
              <p:cNvPr id="8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8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71" name="Group 70"/>
            <p:cNvGrpSpPr/>
            <p:nvPr/>
          </p:nvGrpSpPr>
          <p:grpSpPr>
            <a:xfrm rot="5400000">
              <a:off x="800976" y="4305177"/>
              <a:ext cx="1341437" cy="1295400"/>
              <a:chOff x="1872" y="1824"/>
              <a:chExt cx="2014" cy="1821"/>
            </a:xfrm>
          </p:grpSpPr>
          <p:sp>
            <p:nvSpPr>
              <p:cNvPr id="72" name="Up Arrow 7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3" name="Up Arrow 7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4" name="Up Arrow 7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5" name="Oval 7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76" name="Oval 7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7" name="Oval 7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8" name="Oval 7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9" name="Oval 7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80" name="Oval 7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4" name="Rectangle 93"/>
            <p:cNvSpPr/>
            <p:nvPr/>
          </p:nvSpPr>
          <p:spPr>
            <a:xfrm>
              <a:off x="1277497" y="4617271"/>
              <a:ext cx="492443"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B</a:t>
              </a:r>
            </a:p>
          </p:txBody>
        </p:sp>
        <p:grpSp>
          <p:nvGrpSpPr>
            <p:cNvPr id="45" name="Group 44"/>
            <p:cNvGrpSpPr/>
            <p:nvPr/>
          </p:nvGrpSpPr>
          <p:grpSpPr>
            <a:xfrm rot="5400000">
              <a:off x="782720" y="2590656"/>
              <a:ext cx="1341437" cy="1295400"/>
              <a:chOff x="1872" y="1824"/>
              <a:chExt cx="2014" cy="1821"/>
            </a:xfrm>
          </p:grpSpPr>
          <p:sp>
            <p:nvSpPr>
              <p:cNvPr id="46" name="Up Arrow 45"/>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7" name="Up Arrow 46"/>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8" name="Up Arrow 47"/>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9" name="Oval 48"/>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50" name="Oval 49"/>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1" name="Oval 50"/>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2" name="Oval 51"/>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3" name="Oval 52"/>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4" name="Oval 53"/>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3" name="Rectangle 92"/>
            <p:cNvSpPr/>
            <p:nvPr/>
          </p:nvSpPr>
          <p:spPr>
            <a:xfrm>
              <a:off x="1276554" y="2887216"/>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A</a:t>
              </a:r>
              <a:endParaRPr lang="en-US" sz="3600" b="1" dirty="0">
                <a:solidFill>
                  <a:schemeClr val="bg1"/>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641958" y="2379712"/>
            <a:ext cx="1313656" cy="3466728"/>
            <a:chOff x="4641958" y="2379712"/>
            <a:chExt cx="1313656" cy="3466728"/>
          </a:xfrm>
        </p:grpSpPr>
        <p:grpSp>
          <p:nvGrpSpPr>
            <p:cNvPr id="122" name="Group 121"/>
            <p:cNvGrpSpPr/>
            <p:nvPr/>
          </p:nvGrpSpPr>
          <p:grpSpPr>
            <a:xfrm rot="5400000">
              <a:off x="4326204" y="4741540"/>
              <a:ext cx="2057400" cy="152400"/>
              <a:chOff x="0" y="1896"/>
              <a:chExt cx="5760" cy="120"/>
            </a:xfrm>
          </p:grpSpPr>
          <p:sp>
            <p:nvSpPr>
              <p:cNvPr id="12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5" name="Group 124"/>
            <p:cNvGrpSpPr/>
            <p:nvPr/>
          </p:nvGrpSpPr>
          <p:grpSpPr>
            <a:xfrm rot="5400000">
              <a:off x="4298264" y="3332212"/>
              <a:ext cx="2057400" cy="152400"/>
              <a:chOff x="0" y="1896"/>
              <a:chExt cx="5760" cy="120"/>
            </a:xfrm>
          </p:grpSpPr>
          <p:sp>
            <p:nvSpPr>
              <p:cNvPr id="12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8" name="Group 127"/>
            <p:cNvGrpSpPr/>
            <p:nvPr/>
          </p:nvGrpSpPr>
          <p:grpSpPr>
            <a:xfrm rot="5400000">
              <a:off x="4355414" y="3476228"/>
              <a:ext cx="2057400" cy="152400"/>
              <a:chOff x="0" y="1896"/>
              <a:chExt cx="5760" cy="120"/>
            </a:xfrm>
          </p:grpSpPr>
          <p:sp>
            <p:nvSpPr>
              <p:cNvPr id="12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31" name="Group 130"/>
            <p:cNvGrpSpPr/>
            <p:nvPr/>
          </p:nvGrpSpPr>
          <p:grpSpPr>
            <a:xfrm rot="5400000">
              <a:off x="4637195" y="4305177"/>
              <a:ext cx="1341437" cy="1295400"/>
              <a:chOff x="1872" y="1824"/>
              <a:chExt cx="2014" cy="1821"/>
            </a:xfrm>
          </p:grpSpPr>
          <p:sp>
            <p:nvSpPr>
              <p:cNvPr id="132" name="Up Arrow 13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3" name="Up Arrow 13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4" name="Up Arrow 13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5" name="Oval 13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36" name="Oval 13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7" name="Oval 13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8" name="Oval 13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9" name="Oval 13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0" name="Oval 13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41" name="Rectangle 140"/>
            <p:cNvSpPr/>
            <p:nvPr/>
          </p:nvSpPr>
          <p:spPr>
            <a:xfrm>
              <a:off x="5113716" y="4617271"/>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D</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142" name="Group 141"/>
            <p:cNvGrpSpPr/>
            <p:nvPr/>
          </p:nvGrpSpPr>
          <p:grpSpPr>
            <a:xfrm rot="5400000">
              <a:off x="4618939" y="2590656"/>
              <a:ext cx="1341437" cy="1295400"/>
              <a:chOff x="1872" y="1824"/>
              <a:chExt cx="2014" cy="1821"/>
            </a:xfrm>
          </p:grpSpPr>
          <p:sp>
            <p:nvSpPr>
              <p:cNvPr id="143" name="Up Arrow 142"/>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4" name="Up Arrow 143"/>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5" name="Up Arrow 144"/>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6" name="Oval 145"/>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7" name="Oval 146"/>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8" name="Oval 147"/>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9" name="Oval 148"/>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0" name="Oval 149"/>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1" name="Oval 150"/>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52" name="Rectangle 151"/>
            <p:cNvSpPr/>
            <p:nvPr/>
          </p:nvSpPr>
          <p:spPr>
            <a:xfrm>
              <a:off x="5112773" y="2887216"/>
              <a:ext cx="518091"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C</a:t>
              </a:r>
            </a:p>
          </p:txBody>
        </p:sp>
      </p:grpSp>
      <p:sp>
        <p:nvSpPr>
          <p:cNvPr id="11" name="Rounded Rectangle 10"/>
          <p:cNvSpPr/>
          <p:nvPr/>
        </p:nvSpPr>
        <p:spPr>
          <a:xfrm>
            <a:off x="137452" y="645682"/>
            <a:ext cx="8675688" cy="1266825"/>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82965" y="730514"/>
            <a:ext cx="8384661" cy="1077218"/>
          </a:xfrm>
          <a:prstGeom prst="rect">
            <a:avLst/>
          </a:prstGeom>
        </p:spPr>
        <p:txBody>
          <a:bodyPr wrap="square">
            <a:spAutoFit/>
          </a:bodyPr>
          <a:lstStyle/>
          <a:p>
            <a:r>
              <a:rPr lang="vi-VN" sz="3200" b="1" dirty="0">
                <a:solidFill>
                  <a:srgbClr val="FF0000"/>
                </a:solidFill>
                <a:latin typeface="+mj-lt"/>
              </a:rPr>
              <a:t>Câu 3. </a:t>
            </a:r>
            <a:r>
              <a:rPr lang="vi-VN" sz="3200" dirty="0">
                <a:solidFill>
                  <a:srgbClr val="002060"/>
                </a:solidFill>
                <a:latin typeface="+mj-lt"/>
              </a:rPr>
              <a:t>Hội chứng Tơcnơ ở nữ do mất 1 NST giới tính X, số lượng NST trong tế bào sinh dưỡng là</a:t>
            </a:r>
          </a:p>
        </p:txBody>
      </p:sp>
      <p:grpSp>
        <p:nvGrpSpPr>
          <p:cNvPr id="31" name="Group 30"/>
          <p:cNvGrpSpPr/>
          <p:nvPr/>
        </p:nvGrpSpPr>
        <p:grpSpPr>
          <a:xfrm>
            <a:off x="2338934" y="2877354"/>
            <a:ext cx="1820122" cy="842434"/>
            <a:chOff x="2338934" y="2877354"/>
            <a:chExt cx="1820122" cy="842434"/>
          </a:xfrm>
        </p:grpSpPr>
        <p:sp>
          <p:nvSpPr>
            <p:cNvPr id="157" name="Rounded Rectangle 156"/>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346468" y="2961300"/>
              <a:ext cx="1812588" cy="584775"/>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46.</a:t>
              </a:r>
              <a:endParaRPr lang="en-US" sz="3200" b="1" dirty="0">
                <a:latin typeface="Times New Roman" panose="02020603050405020304" pitchFamily="18" charset="0"/>
                <a:cs typeface="Times New Roman" panose="02020603050405020304" pitchFamily="18" charset="0"/>
              </a:endParaRPr>
            </a:p>
          </p:txBody>
        </p:sp>
      </p:grpSp>
      <p:grpSp>
        <p:nvGrpSpPr>
          <p:cNvPr id="159" name="Group 158"/>
          <p:cNvGrpSpPr/>
          <p:nvPr/>
        </p:nvGrpSpPr>
        <p:grpSpPr>
          <a:xfrm>
            <a:off x="2338934" y="4590670"/>
            <a:ext cx="1820122" cy="842434"/>
            <a:chOff x="2338934" y="4590670"/>
            <a:chExt cx="1820122" cy="842434"/>
          </a:xfrm>
        </p:grpSpPr>
        <p:sp>
          <p:nvSpPr>
            <p:cNvPr id="154" name="Rounded Rectangle 153"/>
            <p:cNvSpPr/>
            <p:nvPr/>
          </p:nvSpPr>
          <p:spPr>
            <a:xfrm>
              <a:off x="2338934" y="4590670"/>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345943" y="4745305"/>
              <a:ext cx="1813113" cy="584775"/>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45. </a:t>
              </a:r>
              <a:endParaRPr lang="en-US" sz="3200" b="1" dirty="0">
                <a:latin typeface="Times New Roman" panose="02020603050405020304" pitchFamily="18" charset="0"/>
                <a:cs typeface="Times New Roman" panose="02020603050405020304" pitchFamily="18" charset="0"/>
              </a:endParaRPr>
            </a:p>
          </p:txBody>
        </p:sp>
      </p:grpSp>
      <p:grpSp>
        <p:nvGrpSpPr>
          <p:cNvPr id="160" name="Group 159"/>
          <p:cNvGrpSpPr/>
          <p:nvPr/>
        </p:nvGrpSpPr>
        <p:grpSpPr>
          <a:xfrm>
            <a:off x="6182162" y="2766122"/>
            <a:ext cx="1813113" cy="842434"/>
            <a:chOff x="6182162" y="2766122"/>
            <a:chExt cx="1813113" cy="842434"/>
          </a:xfrm>
        </p:grpSpPr>
        <p:sp>
          <p:nvSpPr>
            <p:cNvPr id="153" name="Rounded Rectangle 152"/>
            <p:cNvSpPr/>
            <p:nvPr/>
          </p:nvSpPr>
          <p:spPr>
            <a:xfrm>
              <a:off x="6182687" y="2766122"/>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6182162" y="2917993"/>
              <a:ext cx="1813113" cy="584775"/>
            </a:xfrm>
            <a:prstGeom prst="rect">
              <a:avLst/>
            </a:prstGeom>
          </p:spPr>
          <p:txBody>
            <a:bodyPr wrap="square">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44. </a:t>
              </a:r>
              <a:endParaRPr lang="en-US" sz="3200" b="1" dirty="0">
                <a:latin typeface="Times New Roman" panose="02020603050405020304" pitchFamily="18" charset="0"/>
                <a:cs typeface="Times New Roman" panose="02020603050405020304" pitchFamily="18" charset="0"/>
              </a:endParaRPr>
            </a:p>
          </p:txBody>
        </p:sp>
      </p:grpSp>
      <p:grpSp>
        <p:nvGrpSpPr>
          <p:cNvPr id="161" name="Group 160"/>
          <p:cNvGrpSpPr/>
          <p:nvPr/>
        </p:nvGrpSpPr>
        <p:grpSpPr>
          <a:xfrm>
            <a:off x="6176451" y="4479438"/>
            <a:ext cx="1818824" cy="842434"/>
            <a:chOff x="6176451" y="4479438"/>
            <a:chExt cx="1818824" cy="842434"/>
          </a:xfrm>
        </p:grpSpPr>
        <p:sp>
          <p:nvSpPr>
            <p:cNvPr id="158" name="Rounded Rectangle 157"/>
            <p:cNvSpPr/>
            <p:nvPr/>
          </p:nvSpPr>
          <p:spPr>
            <a:xfrm>
              <a:off x="6182162" y="4479438"/>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6176451" y="4644425"/>
              <a:ext cx="1818824" cy="584775"/>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47.</a:t>
              </a:r>
              <a:endParaRPr lang="en-US" sz="32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750"/>
                                  </p:stCondLst>
                                  <p:childTnLst>
                                    <p:set>
                                      <p:cBhvr>
                                        <p:cTn id="14" dur="1" fill="hold">
                                          <p:stCondLst>
                                            <p:cond delay="0"/>
                                          </p:stCondLst>
                                        </p:cTn>
                                        <p:tgtEl>
                                          <p:spTgt spid="159"/>
                                        </p:tgtEl>
                                        <p:attrNameLst>
                                          <p:attrName>style.visibility</p:attrName>
                                        </p:attrNameLst>
                                      </p:cBhvr>
                                      <p:to>
                                        <p:strVal val="visible"/>
                                      </p:to>
                                    </p:set>
                                    <p:animEffect transition="in" filter="barn(inVertical)">
                                      <p:cBhvr>
                                        <p:cTn id="15" dur="500"/>
                                        <p:tgtEl>
                                          <p:spTgt spid="159"/>
                                        </p:tgtEl>
                                      </p:cBhvr>
                                    </p:animEffect>
                                  </p:childTnLst>
                                </p:cTn>
                              </p:par>
                              <p:par>
                                <p:cTn id="16" presetID="16" presetClass="entr" presetSubtype="21" fill="hold" nodeType="withEffect">
                                  <p:stCondLst>
                                    <p:cond delay="1000"/>
                                  </p:stCondLst>
                                  <p:childTnLst>
                                    <p:set>
                                      <p:cBhvr>
                                        <p:cTn id="17" dur="1" fill="hold">
                                          <p:stCondLst>
                                            <p:cond delay="0"/>
                                          </p:stCondLst>
                                        </p:cTn>
                                        <p:tgtEl>
                                          <p:spTgt spid="160"/>
                                        </p:tgtEl>
                                        <p:attrNameLst>
                                          <p:attrName>style.visibility</p:attrName>
                                        </p:attrNameLst>
                                      </p:cBhvr>
                                      <p:to>
                                        <p:strVal val="visible"/>
                                      </p:to>
                                    </p:set>
                                    <p:animEffect transition="in" filter="barn(inVertical)">
                                      <p:cBhvr>
                                        <p:cTn id="18" dur="500"/>
                                        <p:tgtEl>
                                          <p:spTgt spid="160"/>
                                        </p:tgtEl>
                                      </p:cBhvr>
                                    </p:animEffect>
                                  </p:childTnLst>
                                </p:cTn>
                              </p:par>
                              <p:par>
                                <p:cTn id="19" presetID="16" presetClass="entr" presetSubtype="21" fill="hold" nodeType="withEffect">
                                  <p:stCondLst>
                                    <p:cond delay="1250"/>
                                  </p:stCondLst>
                                  <p:childTnLst>
                                    <p:set>
                                      <p:cBhvr>
                                        <p:cTn id="20" dur="1" fill="hold">
                                          <p:stCondLst>
                                            <p:cond delay="0"/>
                                          </p:stCondLst>
                                        </p:cTn>
                                        <p:tgtEl>
                                          <p:spTgt spid="161"/>
                                        </p:tgtEl>
                                        <p:attrNameLst>
                                          <p:attrName>style.visibility</p:attrName>
                                        </p:attrNameLst>
                                      </p:cBhvr>
                                      <p:to>
                                        <p:strVal val="visible"/>
                                      </p:to>
                                    </p:set>
                                    <p:animEffect transition="in" filter="barn(inVertical)">
                                      <p:cBhvr>
                                        <p:cTn id="21" dur="500"/>
                                        <p:tgtEl>
                                          <p:spTgt spid="16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159"/>
                                        </p:tgtEl>
                                        <p:attrNameLst>
                                          <p:attrName>style.opacity</p:attrName>
                                        </p:attrNameLst>
                                      </p:cBhvr>
                                      <p:to>
                                        <p:strVal val="0.5"/>
                                      </p:to>
                                    </p:set>
                                    <p:animEffect filter="image" prLst="opacity: 0.5">
                                      <p:cBhvr rctx="IE">
                                        <p:cTn id="26" dur="indefinite"/>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1976" y="2420888"/>
            <a:ext cx="7970464" cy="3456384"/>
          </a:xfrm>
          <a:prstGeom prst="roundRect">
            <a:avLst>
              <a:gd name="adj" fmla="val 10889"/>
            </a:avLst>
          </a:prstGeom>
          <a:solidFill>
            <a:schemeClr val="accent5"/>
          </a:solidFill>
          <a:ln w="38100">
            <a:noFill/>
          </a:ln>
          <a:effectLst>
            <a:outerShdw dist="135003" dir="2928844" algn="ctr" rotWithShape="0">
              <a:srgbClr val="000000">
                <a:alpha val="50000"/>
              </a:srgbClr>
            </a:outerShdw>
          </a:effectLst>
        </p:spPr>
        <p:txBody>
          <a:bodyPr/>
          <a:lstStyle/>
          <a:p>
            <a:endParaRPr lang="en-US" dirty="0">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805739" y="2379712"/>
            <a:ext cx="1313656" cy="3466728"/>
            <a:chOff x="805739" y="2379712"/>
            <a:chExt cx="1313656" cy="3466728"/>
          </a:xfrm>
        </p:grpSpPr>
        <p:grpSp>
          <p:nvGrpSpPr>
            <p:cNvPr id="42" name="Group 41"/>
            <p:cNvGrpSpPr/>
            <p:nvPr/>
          </p:nvGrpSpPr>
          <p:grpSpPr>
            <a:xfrm rot="5400000">
              <a:off x="506899" y="4741540"/>
              <a:ext cx="2057400" cy="152400"/>
              <a:chOff x="0" y="1896"/>
              <a:chExt cx="5760" cy="120"/>
            </a:xfrm>
          </p:grpSpPr>
          <p:sp>
            <p:nvSpPr>
              <p:cNvPr id="4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rot="5400000">
              <a:off x="519195" y="3332212"/>
              <a:ext cx="2057400" cy="152400"/>
              <a:chOff x="0" y="1896"/>
              <a:chExt cx="5760" cy="120"/>
            </a:xfrm>
          </p:grpSpPr>
          <p:sp>
            <p:nvSpPr>
              <p:cNvPr id="6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85" name="Group 84"/>
            <p:cNvGrpSpPr/>
            <p:nvPr/>
          </p:nvGrpSpPr>
          <p:grpSpPr>
            <a:xfrm rot="5400000">
              <a:off x="523263" y="3548236"/>
              <a:ext cx="2057400" cy="152400"/>
              <a:chOff x="0" y="1896"/>
              <a:chExt cx="5760" cy="120"/>
            </a:xfrm>
          </p:grpSpPr>
          <p:sp>
            <p:nvSpPr>
              <p:cNvPr id="8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8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71" name="Group 70"/>
            <p:cNvGrpSpPr/>
            <p:nvPr/>
          </p:nvGrpSpPr>
          <p:grpSpPr>
            <a:xfrm rot="5400000">
              <a:off x="800976" y="4305177"/>
              <a:ext cx="1341437" cy="1295400"/>
              <a:chOff x="1872" y="1824"/>
              <a:chExt cx="2014" cy="1821"/>
            </a:xfrm>
          </p:grpSpPr>
          <p:sp>
            <p:nvSpPr>
              <p:cNvPr id="72" name="Up Arrow 7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3" name="Up Arrow 7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4" name="Up Arrow 7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5" name="Oval 7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76" name="Oval 7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77" name="Oval 7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8" name="Oval 7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79" name="Oval 7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80" name="Oval 7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4" name="Rectangle 93"/>
            <p:cNvSpPr/>
            <p:nvPr/>
          </p:nvSpPr>
          <p:spPr>
            <a:xfrm>
              <a:off x="1277497" y="4617271"/>
              <a:ext cx="492443"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B</a:t>
              </a:r>
            </a:p>
          </p:txBody>
        </p:sp>
        <p:grpSp>
          <p:nvGrpSpPr>
            <p:cNvPr id="45" name="Group 44"/>
            <p:cNvGrpSpPr/>
            <p:nvPr/>
          </p:nvGrpSpPr>
          <p:grpSpPr>
            <a:xfrm rot="5400000">
              <a:off x="782720" y="2590656"/>
              <a:ext cx="1341437" cy="1295400"/>
              <a:chOff x="1872" y="1824"/>
              <a:chExt cx="2014" cy="1821"/>
            </a:xfrm>
          </p:grpSpPr>
          <p:sp>
            <p:nvSpPr>
              <p:cNvPr id="46" name="Up Arrow 45"/>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7" name="Up Arrow 46"/>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8" name="Up Arrow 47"/>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49" name="Oval 48"/>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50" name="Oval 49"/>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51" name="Oval 50"/>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2" name="Oval 51"/>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3" name="Oval 52"/>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54" name="Oval 53"/>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93" name="Rectangle 92"/>
            <p:cNvSpPr/>
            <p:nvPr/>
          </p:nvSpPr>
          <p:spPr>
            <a:xfrm>
              <a:off x="1276554" y="2887216"/>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A</a:t>
              </a:r>
              <a:endParaRPr lang="en-US" sz="3600" b="1" dirty="0">
                <a:solidFill>
                  <a:schemeClr val="bg1"/>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641958" y="2379712"/>
            <a:ext cx="1313656" cy="3466728"/>
            <a:chOff x="4641958" y="2379712"/>
            <a:chExt cx="1313656" cy="3466728"/>
          </a:xfrm>
        </p:grpSpPr>
        <p:grpSp>
          <p:nvGrpSpPr>
            <p:cNvPr id="122" name="Group 121"/>
            <p:cNvGrpSpPr/>
            <p:nvPr/>
          </p:nvGrpSpPr>
          <p:grpSpPr>
            <a:xfrm rot="5400000">
              <a:off x="4326204" y="4741540"/>
              <a:ext cx="2057400" cy="152400"/>
              <a:chOff x="0" y="1896"/>
              <a:chExt cx="5760" cy="120"/>
            </a:xfrm>
          </p:grpSpPr>
          <p:sp>
            <p:nvSpPr>
              <p:cNvPr id="123"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4"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5" name="Group 124"/>
            <p:cNvGrpSpPr/>
            <p:nvPr/>
          </p:nvGrpSpPr>
          <p:grpSpPr>
            <a:xfrm rot="5400000">
              <a:off x="4298264" y="3332212"/>
              <a:ext cx="2057400" cy="152400"/>
              <a:chOff x="0" y="1896"/>
              <a:chExt cx="5760" cy="120"/>
            </a:xfrm>
          </p:grpSpPr>
          <p:sp>
            <p:nvSpPr>
              <p:cNvPr id="126"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27"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28" name="Group 127"/>
            <p:cNvGrpSpPr/>
            <p:nvPr/>
          </p:nvGrpSpPr>
          <p:grpSpPr>
            <a:xfrm rot="5400000">
              <a:off x="4355414" y="3476228"/>
              <a:ext cx="2057400" cy="152400"/>
              <a:chOff x="0" y="1896"/>
              <a:chExt cx="5760" cy="120"/>
            </a:xfrm>
          </p:grpSpPr>
          <p:sp>
            <p:nvSpPr>
              <p:cNvPr id="129" name="Rectangles 15362"/>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0" name="Rectangles 15363"/>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grpSp>
        <p:grpSp>
          <p:nvGrpSpPr>
            <p:cNvPr id="131" name="Group 130"/>
            <p:cNvGrpSpPr/>
            <p:nvPr/>
          </p:nvGrpSpPr>
          <p:grpSpPr>
            <a:xfrm rot="5400000">
              <a:off x="4637195" y="4305177"/>
              <a:ext cx="1341437" cy="1295400"/>
              <a:chOff x="1872" y="1824"/>
              <a:chExt cx="2014" cy="1821"/>
            </a:xfrm>
          </p:grpSpPr>
          <p:sp>
            <p:nvSpPr>
              <p:cNvPr id="132" name="Up Arrow 131"/>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3" name="Up Arrow 132"/>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4" name="Up Arrow 133"/>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5" name="Oval 134"/>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36" name="Oval 135"/>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37" name="Oval 136"/>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8" name="Oval 137"/>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39" name="Oval 138"/>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0" name="Oval 139"/>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41" name="Rectangle 140"/>
            <p:cNvSpPr/>
            <p:nvPr/>
          </p:nvSpPr>
          <p:spPr>
            <a:xfrm>
              <a:off x="5113716" y="4617271"/>
              <a:ext cx="518091" cy="646331"/>
            </a:xfrm>
            <a:prstGeom prst="rect">
              <a:avLst/>
            </a:prstGeom>
          </p:spPr>
          <p:txBody>
            <a:bodyPr wrap="none">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D</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142" name="Group 141"/>
            <p:cNvGrpSpPr/>
            <p:nvPr/>
          </p:nvGrpSpPr>
          <p:grpSpPr>
            <a:xfrm rot="5400000">
              <a:off x="4618939" y="2590656"/>
              <a:ext cx="1341437" cy="1295400"/>
              <a:chOff x="1872" y="1824"/>
              <a:chExt cx="2014" cy="1821"/>
            </a:xfrm>
          </p:grpSpPr>
          <p:sp>
            <p:nvSpPr>
              <p:cNvPr id="143" name="Up Arrow 142"/>
              <p:cNvSpPr/>
              <p:nvPr/>
            </p:nvSpPr>
            <p:spPr>
              <a:xfrm rot="-48600000" flipH="1">
                <a:off x="1820" y="2527"/>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4" name="Up Arrow 143"/>
              <p:cNvSpPr/>
              <p:nvPr/>
            </p:nvSpPr>
            <p:spPr>
              <a:xfrm rot="-16200000" flipH="1">
                <a:off x="3628" y="2493"/>
                <a:ext cx="309"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5" name="Up Arrow 144"/>
              <p:cNvSpPr/>
              <p:nvPr/>
            </p:nvSpPr>
            <p:spPr>
              <a:xfrm rot="-32400000" flipH="1">
                <a:off x="2725" y="3439"/>
                <a:ext cx="308" cy="206"/>
              </a:xfrm>
              <a:prstGeom prst="upArrow">
                <a:avLst>
                  <a:gd name="adj1" fmla="val 51675"/>
                  <a:gd name="adj2" fmla="val 100000"/>
                </a:avLst>
              </a:prstGeom>
              <a:gradFill rotWithShape="1">
                <a:gsLst>
                  <a:gs pos="0">
                    <a:schemeClr val="tx2"/>
                  </a:gs>
                  <a:gs pos="100000">
                    <a:schemeClr val="tx2">
                      <a:gamma/>
                      <a:tint val="39216"/>
                      <a:invGamma/>
                    </a:scheme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6" name="Oval 145"/>
              <p:cNvSpPr/>
              <p:nvPr/>
            </p:nvSpPr>
            <p:spPr>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cap="flat" cmpd="sng">
                <a:solidFill>
                  <a:schemeClr val="bg1"/>
                </a:solidFill>
                <a:prstDash val="solid"/>
                <a:headEnd type="none" w="med" len="med"/>
                <a:tailEnd type="non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7" name="Oval 146"/>
              <p:cNvSpPr/>
              <p:nvPr/>
            </p:nvSpPr>
            <p:spPr>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latin typeface="Times New Roman" panose="02020603050405020304" pitchFamily="18" charset="0"/>
                  <a:cs typeface="Times New Roman" panose="02020603050405020304" pitchFamily="18" charset="0"/>
                </a:endParaRPr>
              </a:p>
            </p:txBody>
          </p:sp>
          <p:sp>
            <p:nvSpPr>
              <p:cNvPr id="148" name="Oval 147"/>
              <p:cNvSpPr/>
              <p:nvPr/>
            </p:nvSpPr>
            <p:spPr>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49" name="Oval 148"/>
              <p:cNvSpPr/>
              <p:nvPr/>
            </p:nvSpPr>
            <p:spPr>
              <a:xfrm>
                <a:off x="2254" y="2000"/>
                <a:ext cx="1262" cy="1264"/>
              </a:xfrm>
              <a:prstGeom prst="ellipse">
                <a:avLst/>
              </a:prstGeom>
              <a:gradFill rotWithShape="1">
                <a:gsLst>
                  <a:gs pos="0">
                    <a:srgbClr val="FFCC00">
                      <a:gamma/>
                      <a:shade val="0"/>
                      <a:invGamma/>
                    </a:srgbClr>
                  </a:gs>
                  <a:gs pos="100000">
                    <a:srgbClr val="FFCC00"/>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0" name="Oval 149"/>
              <p:cNvSpPr/>
              <p:nvPr/>
            </p:nvSpPr>
            <p:spPr>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sp>
            <p:nvSpPr>
              <p:cNvPr id="151" name="Oval 150"/>
              <p:cNvSpPr/>
              <p:nvPr/>
            </p:nvSpPr>
            <p:spPr>
              <a:xfrm>
                <a:off x="2337" y="2083"/>
                <a:ext cx="1096" cy="1098"/>
              </a:xfrm>
              <a:prstGeom prst="ellipse">
                <a:avLst/>
              </a:prstGeom>
              <a:gradFill rotWithShape="1">
                <a:gsLst>
                  <a:gs pos="0">
                    <a:srgbClr val="FFCC00"/>
                  </a:gs>
                  <a:gs pos="100000">
                    <a:srgbClr val="FFCC00">
                      <a:gamma/>
                      <a:shade val="48627"/>
                      <a:invGamma/>
                    </a:srgbClr>
                  </a:gs>
                </a:gsLst>
                <a:lin ang="2700000" scaled="1"/>
                <a:tileRect/>
              </a:gradFill>
              <a:ln w="38100">
                <a:noFill/>
              </a:ln>
            </p:spPr>
            <p:txBody>
              <a:bodyPr/>
              <a:lstStyle/>
              <a:p>
                <a:endParaRPr lang="en-US">
                  <a:latin typeface="Times New Roman" panose="02020603050405020304" pitchFamily="18" charset="0"/>
                  <a:cs typeface="Times New Roman" panose="02020603050405020304" pitchFamily="18" charset="0"/>
                </a:endParaRPr>
              </a:p>
            </p:txBody>
          </p:sp>
        </p:grpSp>
        <p:sp>
          <p:nvSpPr>
            <p:cNvPr id="152" name="Rectangle 151"/>
            <p:cNvSpPr/>
            <p:nvPr/>
          </p:nvSpPr>
          <p:spPr>
            <a:xfrm>
              <a:off x="5112773" y="2887216"/>
              <a:ext cx="518091" cy="646331"/>
            </a:xfrm>
            <a:prstGeom prst="rect">
              <a:avLst/>
            </a:prstGeom>
          </p:spPr>
          <p:txBody>
            <a:bodyPr wrap="none">
              <a:spAutoFit/>
            </a:bodyPr>
            <a:lstStyle/>
            <a:p>
              <a:r>
                <a:rPr lang="en-US" sz="3600" b="1" dirty="0">
                  <a:solidFill>
                    <a:schemeClr val="bg1"/>
                  </a:solidFill>
                  <a:latin typeface="Times New Roman" panose="02020603050405020304" pitchFamily="18" charset="0"/>
                  <a:cs typeface="Times New Roman" panose="02020603050405020304" pitchFamily="18" charset="0"/>
                </a:rPr>
                <a:t>C</a:t>
              </a:r>
            </a:p>
          </p:txBody>
        </p:sp>
      </p:grpSp>
      <p:sp>
        <p:nvSpPr>
          <p:cNvPr id="11" name="Rounded Rectangle 10"/>
          <p:cNvSpPr/>
          <p:nvPr/>
        </p:nvSpPr>
        <p:spPr>
          <a:xfrm>
            <a:off x="137452" y="645682"/>
            <a:ext cx="8675688" cy="1266825"/>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61976" y="730514"/>
            <a:ext cx="7970464" cy="1077218"/>
          </a:xfrm>
          <a:prstGeom prst="rect">
            <a:avLst/>
          </a:prstGeom>
        </p:spPr>
        <p:txBody>
          <a:bodyPr wrap="square">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Câu </a:t>
            </a:r>
            <a:r>
              <a:rPr lang="en-US" sz="3200" b="1" dirty="0" smtClean="0">
                <a:solidFill>
                  <a:srgbClr val="FF0000"/>
                </a:solidFill>
                <a:latin typeface="Times New Roman" panose="02020603050405020304" pitchFamily="18" charset="0"/>
                <a:cs typeface="Times New Roman" panose="02020603050405020304" pitchFamily="18" charset="0"/>
              </a:rPr>
              <a:t>4</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Nếu cho hai loại giao tử n + 1 và n thụ tinh với nhau, hợp tử sẽ phát triển thành thể</a:t>
            </a:r>
          </a:p>
        </p:txBody>
      </p:sp>
      <p:grpSp>
        <p:nvGrpSpPr>
          <p:cNvPr id="31" name="Group 30"/>
          <p:cNvGrpSpPr/>
          <p:nvPr/>
        </p:nvGrpSpPr>
        <p:grpSpPr>
          <a:xfrm>
            <a:off x="2338933" y="2877354"/>
            <a:ext cx="2202241" cy="1161164"/>
            <a:chOff x="2338934" y="2877354"/>
            <a:chExt cx="1820122" cy="1161164"/>
          </a:xfrm>
        </p:grpSpPr>
        <p:sp>
          <p:nvSpPr>
            <p:cNvPr id="157" name="Rounded Rectangle 156"/>
            <p:cNvSpPr/>
            <p:nvPr/>
          </p:nvSpPr>
          <p:spPr>
            <a:xfrm>
              <a:off x="2338934" y="2877354"/>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346468" y="2961300"/>
              <a:ext cx="1812588" cy="1077218"/>
            </a:xfrm>
            <a:prstGeom prst="rect">
              <a:avLst/>
            </a:prstGeom>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nhiễm</a:t>
              </a:r>
              <a:endParaRPr lang="en-US" sz="3200" b="1" dirty="0">
                <a:latin typeface="Times New Roman" panose="02020603050405020304" pitchFamily="18" charset="0"/>
                <a:cs typeface="Times New Roman" panose="02020603050405020304" pitchFamily="18" charset="0"/>
              </a:endParaRPr>
            </a:p>
          </p:txBody>
        </p:sp>
      </p:grpSp>
      <p:grpSp>
        <p:nvGrpSpPr>
          <p:cNvPr id="159" name="Group 158"/>
          <p:cNvGrpSpPr/>
          <p:nvPr/>
        </p:nvGrpSpPr>
        <p:grpSpPr>
          <a:xfrm>
            <a:off x="2338933" y="4590670"/>
            <a:ext cx="2202241" cy="1231853"/>
            <a:chOff x="2338934" y="4590670"/>
            <a:chExt cx="1820122" cy="1231853"/>
          </a:xfrm>
        </p:grpSpPr>
        <p:sp>
          <p:nvSpPr>
            <p:cNvPr id="154" name="Rounded Rectangle 153"/>
            <p:cNvSpPr/>
            <p:nvPr/>
          </p:nvSpPr>
          <p:spPr>
            <a:xfrm>
              <a:off x="2338934" y="4590670"/>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345943" y="4745305"/>
              <a:ext cx="1813113" cy="1077218"/>
            </a:xfrm>
            <a:prstGeom prst="rect">
              <a:avLst/>
            </a:prstGeom>
          </p:spPr>
          <p:txBody>
            <a:bodyPr wrap="square">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Hai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nhiễm</a:t>
              </a:r>
              <a:endParaRPr lang="en-US" sz="3200" b="1" dirty="0">
                <a:latin typeface="Times New Roman" panose="02020603050405020304" pitchFamily="18" charset="0"/>
                <a:cs typeface="Times New Roman" panose="02020603050405020304" pitchFamily="18" charset="0"/>
              </a:endParaRPr>
            </a:p>
          </p:txBody>
        </p:sp>
      </p:grpSp>
      <p:grpSp>
        <p:nvGrpSpPr>
          <p:cNvPr id="160" name="Group 159"/>
          <p:cNvGrpSpPr/>
          <p:nvPr/>
        </p:nvGrpSpPr>
        <p:grpSpPr>
          <a:xfrm>
            <a:off x="6182162" y="2766122"/>
            <a:ext cx="2193761" cy="1229089"/>
            <a:chOff x="6182162" y="2766122"/>
            <a:chExt cx="1813113" cy="1229089"/>
          </a:xfrm>
        </p:grpSpPr>
        <p:sp>
          <p:nvSpPr>
            <p:cNvPr id="153" name="Rounded Rectangle 152"/>
            <p:cNvSpPr/>
            <p:nvPr/>
          </p:nvSpPr>
          <p:spPr>
            <a:xfrm>
              <a:off x="6182687" y="2766122"/>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6182162" y="2917993"/>
              <a:ext cx="1813113" cy="1077218"/>
            </a:xfrm>
            <a:prstGeom prst="rect">
              <a:avLst/>
            </a:prstGeom>
          </p:spPr>
          <p:txBody>
            <a:bodyPr wrap="square">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Ba </a:t>
              </a:r>
              <a:r>
                <a:rPr lang="en-US" sz="3200" b="1" dirty="0" err="1" smtClean="0">
                  <a:solidFill>
                    <a:srgbClr val="002060"/>
                  </a:solidFill>
                  <a:latin typeface="Times New Roman" panose="02020603050405020304" pitchFamily="18" charset="0"/>
                  <a:cs typeface="Times New Roman" panose="02020603050405020304" pitchFamily="18" charset="0"/>
                </a:rPr>
                <a:t>nhiễm</a:t>
              </a:r>
              <a:r>
                <a:rPr lang="en-US" sz="3200" b="1" dirty="0" smtClean="0">
                  <a:solidFill>
                    <a:srgbClr val="002060"/>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grpSp>
        <p:nvGrpSpPr>
          <p:cNvPr id="161" name="Group 160"/>
          <p:cNvGrpSpPr/>
          <p:nvPr/>
        </p:nvGrpSpPr>
        <p:grpSpPr>
          <a:xfrm>
            <a:off x="6176451" y="4479438"/>
            <a:ext cx="2200670" cy="1242205"/>
            <a:chOff x="6176451" y="4479438"/>
            <a:chExt cx="1818824" cy="1242205"/>
          </a:xfrm>
        </p:grpSpPr>
        <p:sp>
          <p:nvSpPr>
            <p:cNvPr id="158" name="Rounded Rectangle 157"/>
            <p:cNvSpPr/>
            <p:nvPr/>
          </p:nvSpPr>
          <p:spPr>
            <a:xfrm>
              <a:off x="6182162" y="4479438"/>
              <a:ext cx="1767450" cy="842434"/>
            </a:xfrm>
            <a:prstGeom prst="roundRect">
              <a:avLst>
                <a:gd name="adj" fmla="val 50000"/>
              </a:avLst>
            </a:prstGeom>
            <a:solidFill>
              <a:schemeClr val="accent1">
                <a:lumMod val="20000"/>
                <a:lumOff val="80000"/>
              </a:schemeClr>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lstStyle/>
            <a:p>
              <a:pPr algn="ctr">
                <a:spcBef>
                  <a:spcPct val="50000"/>
                </a:spcBef>
              </a:pPr>
              <a:endParaRPr sz="36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6176451" y="4644425"/>
              <a:ext cx="1818824" cy="1077218"/>
            </a:xfrm>
            <a:prstGeom prst="rect">
              <a:avLst/>
            </a:prstGeom>
          </p:spPr>
          <p:txBody>
            <a:bodyPr wrap="square">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Thể</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không</a:t>
              </a:r>
              <a:endParaRPr lang="en-US" sz="32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750"/>
                                  </p:stCondLst>
                                  <p:childTnLst>
                                    <p:set>
                                      <p:cBhvr>
                                        <p:cTn id="14" dur="1" fill="hold">
                                          <p:stCondLst>
                                            <p:cond delay="0"/>
                                          </p:stCondLst>
                                        </p:cTn>
                                        <p:tgtEl>
                                          <p:spTgt spid="159"/>
                                        </p:tgtEl>
                                        <p:attrNameLst>
                                          <p:attrName>style.visibility</p:attrName>
                                        </p:attrNameLst>
                                      </p:cBhvr>
                                      <p:to>
                                        <p:strVal val="visible"/>
                                      </p:to>
                                    </p:set>
                                    <p:animEffect transition="in" filter="barn(inVertical)">
                                      <p:cBhvr>
                                        <p:cTn id="15" dur="500"/>
                                        <p:tgtEl>
                                          <p:spTgt spid="159"/>
                                        </p:tgtEl>
                                      </p:cBhvr>
                                    </p:animEffect>
                                  </p:childTnLst>
                                </p:cTn>
                              </p:par>
                              <p:par>
                                <p:cTn id="16" presetID="16" presetClass="entr" presetSubtype="21" fill="hold" nodeType="withEffect">
                                  <p:stCondLst>
                                    <p:cond delay="1000"/>
                                  </p:stCondLst>
                                  <p:childTnLst>
                                    <p:set>
                                      <p:cBhvr>
                                        <p:cTn id="17" dur="1" fill="hold">
                                          <p:stCondLst>
                                            <p:cond delay="0"/>
                                          </p:stCondLst>
                                        </p:cTn>
                                        <p:tgtEl>
                                          <p:spTgt spid="160"/>
                                        </p:tgtEl>
                                        <p:attrNameLst>
                                          <p:attrName>style.visibility</p:attrName>
                                        </p:attrNameLst>
                                      </p:cBhvr>
                                      <p:to>
                                        <p:strVal val="visible"/>
                                      </p:to>
                                    </p:set>
                                    <p:animEffect transition="in" filter="barn(inVertical)">
                                      <p:cBhvr>
                                        <p:cTn id="18" dur="500"/>
                                        <p:tgtEl>
                                          <p:spTgt spid="160"/>
                                        </p:tgtEl>
                                      </p:cBhvr>
                                    </p:animEffect>
                                  </p:childTnLst>
                                </p:cTn>
                              </p:par>
                              <p:par>
                                <p:cTn id="19" presetID="16" presetClass="entr" presetSubtype="21" fill="hold" nodeType="withEffect">
                                  <p:stCondLst>
                                    <p:cond delay="1250"/>
                                  </p:stCondLst>
                                  <p:childTnLst>
                                    <p:set>
                                      <p:cBhvr>
                                        <p:cTn id="20" dur="1" fill="hold">
                                          <p:stCondLst>
                                            <p:cond delay="0"/>
                                          </p:stCondLst>
                                        </p:cTn>
                                        <p:tgtEl>
                                          <p:spTgt spid="161"/>
                                        </p:tgtEl>
                                        <p:attrNameLst>
                                          <p:attrName>style.visibility</p:attrName>
                                        </p:attrNameLst>
                                      </p:cBhvr>
                                      <p:to>
                                        <p:strVal val="visible"/>
                                      </p:to>
                                    </p:set>
                                    <p:animEffect transition="in" filter="barn(inVertical)">
                                      <p:cBhvr>
                                        <p:cTn id="21" dur="500"/>
                                        <p:tgtEl>
                                          <p:spTgt spid="16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160"/>
                                        </p:tgtEl>
                                        <p:attrNameLst>
                                          <p:attrName>style.opacity</p:attrName>
                                        </p:attrNameLst>
                                      </p:cBhvr>
                                      <p:to>
                                        <p:strVal val="0.5"/>
                                      </p:to>
                                    </p:set>
                                    <p:animEffect filter="image" prLst="opacity: 0.5">
                                      <p:cBhvr rctx="IE">
                                        <p:cTn id="26" dur="indefinite"/>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0010" y="-15875"/>
            <a:ext cx="9241790" cy="6861810"/>
          </a:xfrm>
          <a:prstGeom prst="rect">
            <a:avLst/>
          </a:prstGeom>
        </p:spPr>
      </p:pic>
      <p:sp>
        <p:nvSpPr>
          <p:cNvPr id="50178" name="Text Box 50177"/>
          <p:cNvSpPr txBox="1"/>
          <p:nvPr/>
        </p:nvSpPr>
        <p:spPr>
          <a:xfrm>
            <a:off x="3059430" y="764540"/>
            <a:ext cx="2743200" cy="1014730"/>
          </a:xfrm>
          <a:prstGeom prst="rect">
            <a:avLst/>
          </a:prstGeom>
          <a:noFill/>
          <a:ln w="9525">
            <a:noFill/>
          </a:ln>
        </p:spPr>
        <p:txBody>
          <a:bodyPr>
            <a:spAutoFit/>
            <a:scene3d>
              <a:camera prst="orthographicFront"/>
              <a:lightRig rig="threePt" dir="t"/>
            </a:scene3d>
          </a:bodyPr>
          <a:lstStyle/>
          <a:p>
            <a:pPr algn="ctr">
              <a:spcBef>
                <a:spcPct val="50000"/>
              </a:spcBef>
            </a:pPr>
            <a:r>
              <a:rPr sz="6000" b="1" err="1">
                <a:ln w="22225">
                  <a:solidFill>
                    <a:schemeClr val="accent2"/>
                  </a:solidFill>
                  <a:prstDash val="solid"/>
                </a:ln>
                <a:solidFill>
                  <a:srgbClr val="C00000"/>
                </a:solidFill>
                <a:effectLst/>
                <a:latin typeface="Times New Roman" panose="02020603050405020304" pitchFamily="18" charset="0"/>
              </a:rPr>
              <a:t>Dặn</a:t>
            </a:r>
            <a:r>
              <a:rPr sz="6000" b="1">
                <a:ln w="22225">
                  <a:solidFill>
                    <a:schemeClr val="accent2"/>
                  </a:solidFill>
                  <a:prstDash val="solid"/>
                </a:ln>
                <a:solidFill>
                  <a:srgbClr val="C00000"/>
                </a:solidFill>
                <a:effectLst/>
                <a:latin typeface="Times New Roman" panose="02020603050405020304" pitchFamily="18" charset="0"/>
              </a:rPr>
              <a:t> </a:t>
            </a:r>
            <a:r>
              <a:rPr sz="6000" b="1" err="1">
                <a:ln w="22225">
                  <a:solidFill>
                    <a:schemeClr val="accent2"/>
                  </a:solidFill>
                  <a:prstDash val="solid"/>
                </a:ln>
                <a:solidFill>
                  <a:srgbClr val="C00000"/>
                </a:solidFill>
                <a:effectLst/>
                <a:latin typeface="Times New Roman" panose="02020603050405020304" pitchFamily="18" charset="0"/>
              </a:rPr>
              <a:t>dò</a:t>
            </a:r>
          </a:p>
        </p:txBody>
      </p:sp>
      <p:sp>
        <p:nvSpPr>
          <p:cNvPr id="50179" name="Text Box 50178"/>
          <p:cNvSpPr txBox="1"/>
          <p:nvPr/>
        </p:nvSpPr>
        <p:spPr>
          <a:xfrm>
            <a:off x="1520190" y="2060575"/>
            <a:ext cx="6102985" cy="645160"/>
          </a:xfrm>
          <a:prstGeom prst="rect">
            <a:avLst/>
          </a:prstGeom>
          <a:noFill/>
          <a:ln w="9525">
            <a:noFill/>
          </a:ln>
        </p:spPr>
        <p:txBody>
          <a:bodyPr wrap="square">
            <a:spAutoFit/>
          </a:bodyPr>
          <a:lstStyle/>
          <a:p>
            <a:pPr>
              <a:spcBef>
                <a:spcPct val="50000"/>
              </a:spcBef>
            </a:pP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Học</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bài</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trả</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lời</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câu</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hỏi</a:t>
            </a:r>
            <a:r>
              <a:rPr sz="3600" b="1">
                <a:gradFill>
                  <a:gsLst>
                    <a:gs pos="0">
                      <a:srgbClr val="012D86"/>
                    </a:gs>
                    <a:gs pos="100000">
                      <a:srgbClr val="0E2557"/>
                    </a:gs>
                  </a:gsLst>
                  <a:lin scaled="0"/>
                </a:gradFill>
                <a:latin typeface="Times New Roman" panose="02020603050405020304" pitchFamily="18" charset="0"/>
              </a:rPr>
              <a:t> SGK</a:t>
            </a:r>
          </a:p>
        </p:txBody>
      </p:sp>
      <p:sp>
        <p:nvSpPr>
          <p:cNvPr id="50180" name="Text Box 50179"/>
          <p:cNvSpPr txBox="1"/>
          <p:nvPr/>
        </p:nvSpPr>
        <p:spPr>
          <a:xfrm>
            <a:off x="1619250" y="3068955"/>
            <a:ext cx="6172200" cy="1198880"/>
          </a:xfrm>
          <a:prstGeom prst="rect">
            <a:avLst/>
          </a:prstGeom>
          <a:noFill/>
          <a:ln w="9525">
            <a:noFill/>
          </a:ln>
        </p:spPr>
        <p:txBody>
          <a:bodyPr wrap="square">
            <a:spAutoFit/>
          </a:bodyPr>
          <a:lstStyle/>
          <a:p>
            <a:pPr marL="342900" indent="-342900">
              <a:spcBef>
                <a:spcPct val="50000"/>
              </a:spcBef>
              <a:buNone/>
            </a:pP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Xem</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trước</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bài</a:t>
            </a:r>
            <a:r>
              <a:rPr sz="3600" b="1">
                <a:gradFill>
                  <a:gsLst>
                    <a:gs pos="0">
                      <a:srgbClr val="012D86"/>
                    </a:gs>
                    <a:gs pos="100000">
                      <a:srgbClr val="0E2557"/>
                    </a:gs>
                  </a:gsLst>
                  <a:lin scaled="0"/>
                </a:gradFill>
                <a:latin typeface="Times New Roman" panose="02020603050405020304" pitchFamily="18" charset="0"/>
              </a:rPr>
              <a:t> 24: </a:t>
            </a:r>
            <a:r>
              <a:rPr sz="3600" b="1" err="1">
                <a:gradFill>
                  <a:gsLst>
                    <a:gs pos="0">
                      <a:srgbClr val="012D86"/>
                    </a:gs>
                    <a:gs pos="100000">
                      <a:srgbClr val="0E2557"/>
                    </a:gs>
                  </a:gsLst>
                  <a:lin scaled="0"/>
                </a:gradFill>
                <a:latin typeface="Times New Roman" panose="02020603050405020304" pitchFamily="18" charset="0"/>
              </a:rPr>
              <a:t>Đột</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biến</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số</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lượng</a:t>
            </a:r>
            <a:r>
              <a:rPr sz="3600" b="1">
                <a:gradFill>
                  <a:gsLst>
                    <a:gs pos="0">
                      <a:srgbClr val="012D86"/>
                    </a:gs>
                    <a:gs pos="100000">
                      <a:srgbClr val="0E2557"/>
                    </a:gs>
                  </a:gsLst>
                  <a:lin scaled="0"/>
                </a:gradFill>
                <a:latin typeface="Times New Roman" panose="02020603050405020304" pitchFamily="18" charset="0"/>
              </a:rPr>
              <a:t> NST (</a:t>
            </a:r>
            <a:r>
              <a:rPr sz="3600" b="1" err="1">
                <a:gradFill>
                  <a:gsLst>
                    <a:gs pos="0">
                      <a:srgbClr val="012D86"/>
                    </a:gs>
                    <a:gs pos="100000">
                      <a:srgbClr val="0E2557"/>
                    </a:gs>
                  </a:gsLst>
                  <a:lin scaled="0"/>
                </a:gradFill>
                <a:latin typeface="Times New Roman" panose="02020603050405020304" pitchFamily="18" charset="0"/>
              </a:rPr>
              <a:t>tiếp</a:t>
            </a:r>
            <a:r>
              <a:rPr sz="3600" b="1">
                <a:gradFill>
                  <a:gsLst>
                    <a:gs pos="0">
                      <a:srgbClr val="012D86"/>
                    </a:gs>
                    <a:gs pos="100000">
                      <a:srgbClr val="0E2557"/>
                    </a:gs>
                  </a:gsLst>
                  <a:lin scaled="0"/>
                </a:gradFill>
                <a:latin typeface="Times New Roman" panose="02020603050405020304" pitchFamily="18" charset="0"/>
              </a:rPr>
              <a:t> </a:t>
            </a:r>
            <a:r>
              <a:rPr sz="3600" b="1" err="1">
                <a:gradFill>
                  <a:gsLst>
                    <a:gs pos="0">
                      <a:srgbClr val="012D86"/>
                    </a:gs>
                    <a:gs pos="100000">
                      <a:srgbClr val="0E2557"/>
                    </a:gs>
                  </a:gsLst>
                  <a:lin scaled="0"/>
                </a:gradFill>
                <a:latin typeface="Times New Roman" panose="02020603050405020304" pitchFamily="18" charset="0"/>
              </a:rPr>
              <a:t>theo</a:t>
            </a:r>
            <a:r>
              <a:rPr sz="3600" b="1">
                <a:gradFill>
                  <a:gsLst>
                    <a:gs pos="0">
                      <a:srgbClr val="012D86"/>
                    </a:gs>
                    <a:gs pos="100000">
                      <a:srgbClr val="0E2557"/>
                    </a:gs>
                  </a:gsLst>
                  <a:lin scaled="0"/>
                </a:gra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9"/>
                                        </p:tgtEl>
                                        <p:attrNameLst>
                                          <p:attrName>style.visibility</p:attrName>
                                        </p:attrNameLst>
                                      </p:cBhvr>
                                      <p:to>
                                        <p:strVal val="visible"/>
                                      </p:to>
                                    </p:set>
                                    <p:anim calcmode="discrete" valueType="clr">
                                      <p:cBhvr override="childStyle">
                                        <p:cTn id="7" dur="80"/>
                                        <p:tgtEl>
                                          <p:spTgt spid="501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9"/>
                                        </p:tgtEl>
                                        <p:attrNameLst>
                                          <p:attrName>fillcolor</p:attrName>
                                        </p:attrNameLst>
                                      </p:cBhvr>
                                      <p:tavLst>
                                        <p:tav tm="0">
                                          <p:val>
                                            <p:clrVal>
                                              <a:schemeClr val="accent2"/>
                                            </p:clrVal>
                                          </p:val>
                                        </p:tav>
                                        <p:tav tm="50000">
                                          <p:val>
                                            <p:clrVal>
                                              <a:schemeClr val="hlink"/>
                                            </p:clrVal>
                                          </p:val>
                                        </p:tav>
                                      </p:tavLst>
                                    </p:anim>
                                    <p:set>
                                      <p:cBhvr>
                                        <p:cTn id="9" dur="80"/>
                                        <p:tgtEl>
                                          <p:spTgt spid="5017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0"/>
                                        </p:tgtEl>
                                        <p:attrNameLst>
                                          <p:attrName>style.visibility</p:attrName>
                                        </p:attrNameLst>
                                      </p:cBhvr>
                                      <p:to>
                                        <p:strVal val="visible"/>
                                      </p:to>
                                    </p:set>
                                    <p:anim calcmode="discrete" valueType="clr">
                                      <p:cBhvr override="childStyle">
                                        <p:cTn id="14"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0"/>
                                        </p:tgtEl>
                                        <p:attrNameLst>
                                          <p:attrName>fillcolor</p:attrName>
                                        </p:attrNameLst>
                                      </p:cBhvr>
                                      <p:tavLst>
                                        <p:tav tm="0">
                                          <p:val>
                                            <p:clrVal>
                                              <a:schemeClr val="accent2"/>
                                            </p:clrVal>
                                          </p:val>
                                        </p:tav>
                                        <p:tav tm="50000">
                                          <p:val>
                                            <p:clrVal>
                                              <a:schemeClr val="hlink"/>
                                            </p:clrVal>
                                          </p:val>
                                        </p:tav>
                                      </p:tavLst>
                                    </p:anim>
                                    <p:set>
                                      <p:cBhvr>
                                        <p:cTn id="16" dur="80"/>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815" y="-10795"/>
            <a:ext cx="9237345" cy="69297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53975" y="3933190"/>
            <a:ext cx="9218930" cy="29248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92785"/>
            <a:ext cx="9144635" cy="720725"/>
          </a:xfrm>
        </p:spPr>
        <p:txBody>
          <a:bodyPr>
            <a:normAutofit/>
          </a:bodyPr>
          <a:lstStyle/>
          <a:p>
            <a:r>
              <a:rPr lang="vi-VN" sz="4000" b="1" dirty="0" smtClean="0">
                <a:solidFill>
                  <a:srgbClr val="7030A0"/>
                </a:solidFill>
              </a:rPr>
              <a:t>GIÁO ÁN SINH HỌC 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368" y="1844922"/>
            <a:ext cx="2599035" cy="273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p:nvPr/>
        </p:nvSpPr>
        <p:spPr>
          <a:xfrm>
            <a:off x="-53975" y="5013325"/>
            <a:ext cx="9218930" cy="1229995"/>
          </a:xfrm>
          <a:prstGeom prst="rect">
            <a:avLst/>
          </a:prstGeom>
          <a:noFill/>
        </p:spPr>
        <p:txBody>
          <a:bodyPr wrap="square" rtlCol="0" anchor="t">
            <a:spAutoFit/>
          </a:bodyPr>
          <a:lstStyle/>
          <a:p>
            <a:pPr algn="ctr"/>
            <a:r>
              <a:rPr lang="vi-VN" sz="38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BÀI 2</a:t>
            </a:r>
            <a:r>
              <a:rPr lang="en-US" altLang="vi-VN" sz="38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3</a:t>
            </a:r>
            <a:r>
              <a:rPr lang="vi-VN" sz="38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 </a:t>
            </a:r>
          </a:p>
          <a:p>
            <a:pPr algn="ctr"/>
            <a:r>
              <a:rPr lang="vi-VN" sz="36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ĐỘT BIẾN</a:t>
            </a:r>
            <a:r>
              <a:rPr lang="en-US" altLang="vi-VN" sz="36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 SỐ LƯỢNG</a:t>
            </a:r>
            <a:r>
              <a:rPr lang="vi-VN" sz="3600" b="1" dirty="0" smtClean="0">
                <a:gradFill>
                  <a:gsLst>
                    <a:gs pos="0">
                      <a:srgbClr val="E30000"/>
                    </a:gs>
                    <a:gs pos="100000">
                      <a:srgbClr val="760303"/>
                    </a:gs>
                  </a:gsLst>
                  <a:path path="rect">
                    <a:fillToRect l="50000" t="50000" r="50000" b="50000"/>
                  </a:path>
                  <a:tileRect/>
                </a:gradFill>
                <a:latin typeface="Times New Roman" panose="02020603050405020304" pitchFamily="18" charset="0"/>
                <a:cs typeface="Times New Roman" panose="02020603050405020304" pitchFamily="18" charset="0"/>
                <a:sym typeface="+mn-ea"/>
              </a:rPr>
              <a:t> NHIỄM SẮC THỂ</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t="4579" r="19431" b="2448"/>
          <a:stretch>
            <a:fillRect/>
          </a:stretch>
        </p:blipFill>
        <p:spPr bwMode="auto">
          <a:xfrm>
            <a:off x="4886881" y="2022476"/>
            <a:ext cx="4189809"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Content Placeholder 3"/>
          <p:cNvPicPr>
            <a:picLocks noChangeAspect="1"/>
          </p:cNvPicPr>
          <p:nvPr/>
        </p:nvPicPr>
        <p:blipFill>
          <a:blip r:embed="rId4">
            <a:extLst>
              <a:ext uri="{28A0092B-C50C-407E-A947-70E740481C1C}">
                <a14:useLocalDpi xmlns:a14="http://schemas.microsoft.com/office/drawing/2010/main" val="0"/>
              </a:ext>
            </a:extLst>
          </a:blip>
          <a:srcRect l="421" t="30247" r="61610" b="27724"/>
          <a:stretch>
            <a:fillRect/>
          </a:stretch>
        </p:blipFill>
        <p:spPr bwMode="auto">
          <a:xfrm>
            <a:off x="3563620" y="4383088"/>
            <a:ext cx="21050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p:cNvSpPr txBox="1">
            <a:spLocks noChangeArrowheads="1"/>
          </p:cNvSpPr>
          <p:nvPr/>
        </p:nvSpPr>
        <p:spPr bwMode="auto">
          <a:xfrm>
            <a:off x="5292090" y="1412875"/>
            <a:ext cx="3784600" cy="46037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cs typeface="Times New Roman" panose="02020603050405020304" pitchFamily="18" charset="0"/>
              </a:rPr>
              <a:t>Xác suất mắc bệnh 1/700</a:t>
            </a:r>
          </a:p>
        </p:txBody>
      </p:sp>
      <p:pic>
        <p:nvPicPr>
          <p:cNvPr id="2" name="Content Placeholder 1"/>
          <p:cNvPicPr>
            <a:picLocks noGrp="1" noChangeAspect="1"/>
          </p:cNvPicPr>
          <p:nvPr>
            <p:ph sz="half" idx="1"/>
          </p:nvPr>
        </p:nvPicPr>
        <p:blipFill>
          <a:blip r:embed="rId5">
            <a:extLst>
              <a:ext uri="{28A0092B-C50C-407E-A947-70E740481C1C}">
                <a14:useLocalDpi xmlns:a14="http://schemas.microsoft.com/office/drawing/2010/main" val="0"/>
              </a:ext>
            </a:extLst>
          </a:blip>
          <a:srcRect l="5045" t="7098" r="1848" b="5789"/>
          <a:stretch>
            <a:fillRect/>
          </a:stretch>
        </p:blipFill>
        <p:spPr bwMode="auto">
          <a:xfrm>
            <a:off x="224790" y="636270"/>
            <a:ext cx="4565015" cy="342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ox(in)">
                                      <p:cBhvr>
                                        <p:cTn id="17" dur="20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460" y="2493010"/>
            <a:ext cx="8585200" cy="3957320"/>
            <a:chOff x="440" y="3246"/>
            <a:chExt cx="13520" cy="6232"/>
          </a:xfrm>
        </p:grpSpPr>
        <p:sp>
          <p:nvSpPr>
            <p:cNvPr id="5" name="Text Box 4"/>
            <p:cNvSpPr txBox="1"/>
            <p:nvPr/>
          </p:nvSpPr>
          <p:spPr>
            <a:xfrm>
              <a:off x="801" y="8754"/>
              <a:ext cx="6399"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bình thường</a:t>
              </a:r>
            </a:p>
          </p:txBody>
        </p:sp>
        <p:pic>
          <p:nvPicPr>
            <p:cNvPr id="7" name="Content Placeholder 3"/>
            <p:cNvPicPr>
              <a:picLocks noChangeAspect="1"/>
            </p:cNvPicPr>
            <p:nvPr/>
          </p:nvPicPr>
          <p:blipFill>
            <a:blip r:embed="rId2"/>
            <a:srcRect l="25850" t="34049" r="35687" b="40502"/>
            <a:stretch>
              <a:fillRect/>
            </a:stretch>
          </p:blipFill>
          <p:spPr>
            <a:xfrm>
              <a:off x="440" y="3246"/>
              <a:ext cx="13520" cy="5030"/>
            </a:xfrm>
            <a:prstGeom prst="rect">
              <a:avLst/>
            </a:prstGeom>
          </p:spPr>
        </p:pic>
        <p:sp>
          <p:nvSpPr>
            <p:cNvPr id="8" name="Text Box 7"/>
            <p:cNvSpPr txBox="1"/>
            <p:nvPr/>
          </p:nvSpPr>
          <p:spPr>
            <a:xfrm>
              <a:off x="7767" y="8754"/>
              <a:ext cx="5602"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bệnh Tơcnơ</a:t>
              </a:r>
            </a:p>
          </p:txBody>
        </p:sp>
      </p:grpSp>
      <p:pic>
        <p:nvPicPr>
          <p:cNvPr id="10" name="Content Placeholder 9"/>
          <p:cNvPicPr>
            <a:picLocks noGrp="1" noChangeAspect="1"/>
          </p:cNvPicPr>
          <p:nvPr>
            <p:ph sz="half" idx="2"/>
          </p:nvPr>
        </p:nvPicPr>
        <p:blipFill>
          <a:blip r:embed="rId3"/>
          <a:srcRect l="44177" t="10713" r="19717" b="9014"/>
          <a:stretch>
            <a:fillRect/>
          </a:stretch>
        </p:blipFill>
        <p:spPr>
          <a:xfrm rot="2040000">
            <a:off x="7379335" y="606425"/>
            <a:ext cx="944880" cy="1575435"/>
          </a:xfrm>
          <a:prstGeom prst="rect">
            <a:avLst/>
          </a:prstGeom>
        </p:spPr>
      </p:pic>
      <p:graphicFrame>
        <p:nvGraphicFramePr>
          <p:cNvPr id="13" name="Table 12"/>
          <p:cNvGraphicFramePr/>
          <p:nvPr/>
        </p:nvGraphicFramePr>
        <p:xfrm>
          <a:off x="638810" y="764540"/>
          <a:ext cx="6660515" cy="1798320"/>
        </p:xfrm>
        <a:graphic>
          <a:graphicData uri="http://schemas.openxmlformats.org/drawingml/2006/table">
            <a:tbl>
              <a:tblPr bandRow="1">
                <a:tableStyleId>{10A1B5D5-9B99-4C35-A422-299274C87663}</a:tableStyleId>
              </a:tblPr>
              <a:tblGrid>
                <a:gridCol w="6660515">
                  <a:extLst>
                    <a:ext uri="{9D8B030D-6E8A-4147-A177-3AD203B41FA5}">
                      <a16:colId xmlns:a16="http://schemas.microsoft.com/office/drawing/2014/main" val="20000"/>
                    </a:ext>
                  </a:extLst>
                </a:gridCol>
              </a:tblGrid>
              <a:tr h="1764665">
                <a:tc>
                  <a:txBody>
                    <a:bodyPr/>
                    <a:lstStyle/>
                    <a:p>
                      <a:pPr indent="0" algn="just">
                        <a:buFont typeface="Arial" panose="020B0604020202020204" pitchFamily="34" charset="0"/>
                        <a:buNone/>
                        <a:defRPr/>
                      </a:pPr>
                      <a:r>
                        <a:rPr lang="vi-VN" altLang="en-US" sz="2800">
                          <a:solidFill>
                            <a:srgbClr val="FF0000"/>
                          </a:solidFill>
                          <a:latin typeface="Times New Roman" panose="02020603050405020304" pitchFamily="18" charset="0"/>
                          <a:cs typeface="Times New Roman" panose="02020603050405020304" pitchFamily="18" charset="0"/>
                        </a:rPr>
                        <a:t> Quan sát hình ảnh về b</a:t>
                      </a:r>
                      <a:r>
                        <a:rPr lang="en-US" sz="2800">
                          <a:solidFill>
                            <a:srgbClr val="FF0000"/>
                          </a:solidFill>
                          <a:latin typeface="Times New Roman" panose="02020603050405020304" pitchFamily="18" charset="0"/>
                          <a:cs typeface="Times New Roman" panose="02020603050405020304" pitchFamily="18" charset="0"/>
                        </a:rPr>
                        <a:t>ộ NST của người bình thường và bộ NST của người mắc bệnh Tơcnơ </a:t>
                      </a:r>
                      <a:r>
                        <a:rPr lang="vi-VN" sz="2800">
                          <a:solidFill>
                            <a:srgbClr val="FF0000"/>
                          </a:solidFill>
                          <a:latin typeface="Times New Roman" panose="02020603050405020304" pitchFamily="18" charset="0"/>
                          <a:cs typeface="Times New Roman" panose="02020603050405020304" pitchFamily="18" charset="0"/>
                        </a:rPr>
                        <a:t>ta thấy</a:t>
                      </a:r>
                      <a:r>
                        <a:rPr lang="vi-VN" sz="2800" i="1" dirty="0">
                          <a:solidFill>
                            <a:srgbClr val="FF0000"/>
                          </a:solidFill>
                          <a:latin typeface="Times New Roman" panose="02020603050405020304" pitchFamily="18" charset="0"/>
                          <a:cs typeface="Times New Roman" panose="02020603050405020304" pitchFamily="18" charset="0"/>
                          <a:sym typeface="+mn-ea"/>
                        </a:rPr>
                        <a:t> </a:t>
                      </a:r>
                      <a:r>
                        <a:rPr lang="vi-VN" sz="2800" dirty="0">
                          <a:solidFill>
                            <a:srgbClr val="FF0000"/>
                          </a:solidFill>
                          <a:latin typeface="Times New Roman" panose="02020603050405020304" pitchFamily="18" charset="0"/>
                          <a:cs typeface="Times New Roman" panose="02020603050405020304" pitchFamily="18" charset="0"/>
                          <a:sym typeface="+mn-ea"/>
                        </a:rPr>
                        <a:t>cặp NST thứ mấy đã bị thay đổi và thay đổi như thế nào ? </a:t>
                      </a:r>
                      <a:endParaRPr lang="vi-VN" altLang="en-US" sz="2800" dirty="0">
                        <a:solidFill>
                          <a:srgbClr val="FF0000"/>
                        </a:solidFill>
                        <a:latin typeface="Times New Roman" panose="02020603050405020304" pitchFamily="18" charset="0"/>
                        <a:cs typeface="Times New Roman" panose="02020603050405020304" pitchFamily="18" charset="0"/>
                        <a:sym typeface="+mn-ea"/>
                      </a:endParaRPr>
                    </a:p>
                  </a:txBody>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460" y="448310"/>
            <a:ext cx="8585200" cy="3654425"/>
            <a:chOff x="440" y="2635"/>
            <a:chExt cx="13520" cy="5755"/>
          </a:xfrm>
        </p:grpSpPr>
        <p:sp>
          <p:nvSpPr>
            <p:cNvPr id="5" name="Text Box 4"/>
            <p:cNvSpPr txBox="1"/>
            <p:nvPr/>
          </p:nvSpPr>
          <p:spPr>
            <a:xfrm>
              <a:off x="780" y="2635"/>
              <a:ext cx="6399"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bình thường</a:t>
              </a:r>
            </a:p>
          </p:txBody>
        </p:sp>
        <p:pic>
          <p:nvPicPr>
            <p:cNvPr id="7" name="Content Placeholder 3"/>
            <p:cNvPicPr>
              <a:picLocks noChangeAspect="1"/>
            </p:cNvPicPr>
            <p:nvPr/>
          </p:nvPicPr>
          <p:blipFill>
            <a:blip r:embed="rId2"/>
            <a:srcRect l="25850" t="34049" r="35687" b="40502"/>
            <a:stretch>
              <a:fillRect/>
            </a:stretch>
          </p:blipFill>
          <p:spPr>
            <a:xfrm>
              <a:off x="440" y="3360"/>
              <a:ext cx="13520" cy="5030"/>
            </a:xfrm>
            <a:prstGeom prst="rect">
              <a:avLst/>
            </a:prstGeom>
          </p:spPr>
        </p:pic>
        <p:sp>
          <p:nvSpPr>
            <p:cNvPr id="8" name="Text Box 7"/>
            <p:cNvSpPr txBox="1"/>
            <p:nvPr/>
          </p:nvSpPr>
          <p:spPr>
            <a:xfrm>
              <a:off x="7811" y="2635"/>
              <a:ext cx="5602"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bệnh Tơcnơ</a:t>
              </a:r>
            </a:p>
          </p:txBody>
        </p:sp>
      </p:grpSp>
      <p:cxnSp>
        <p:nvCxnSpPr>
          <p:cNvPr id="6" name="Straight Arrow Connector 5"/>
          <p:cNvCxnSpPr/>
          <p:nvPr/>
        </p:nvCxnSpPr>
        <p:spPr>
          <a:xfrm flipH="1">
            <a:off x="2926080" y="3746500"/>
            <a:ext cx="872490" cy="978535"/>
          </a:xfrm>
          <a:prstGeom prst="straightConnector1">
            <a:avLst/>
          </a:prstGeom>
          <a:ln>
            <a:solidFill>
              <a:srgbClr val="FF0000"/>
            </a:solidFill>
            <a:tailEnd type="arrow" w="med" len="med"/>
          </a:ln>
        </p:spPr>
        <p:style>
          <a:lnRef idx="3">
            <a:schemeClr val="accent6"/>
          </a:lnRef>
          <a:fillRef idx="0">
            <a:schemeClr val="accent6"/>
          </a:fillRef>
          <a:effectRef idx="2">
            <a:schemeClr val="accent6"/>
          </a:effectRef>
          <a:fontRef idx="minor">
            <a:schemeClr val="tx1"/>
          </a:fontRef>
        </p:style>
      </p:cxnSp>
      <p:sp>
        <p:nvSpPr>
          <p:cNvPr id="10" name="Oval 9"/>
          <p:cNvSpPr/>
          <p:nvPr/>
        </p:nvSpPr>
        <p:spPr>
          <a:xfrm>
            <a:off x="1547495" y="4149090"/>
            <a:ext cx="1234440" cy="11855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2n</a:t>
            </a:r>
          </a:p>
        </p:txBody>
      </p:sp>
      <p:cxnSp>
        <p:nvCxnSpPr>
          <p:cNvPr id="11" name="Straight Arrow Connector 10"/>
          <p:cNvCxnSpPr/>
          <p:nvPr/>
        </p:nvCxnSpPr>
        <p:spPr>
          <a:xfrm flipH="1">
            <a:off x="7524115" y="3932555"/>
            <a:ext cx="288290" cy="576580"/>
          </a:xfrm>
          <a:prstGeom prst="straightConnector1">
            <a:avLst/>
          </a:prstGeom>
          <a:ln>
            <a:solidFill>
              <a:srgbClr val="FF0000"/>
            </a:solidFill>
            <a:tailEnd type="arrow" w="med" len="med"/>
          </a:ln>
        </p:spPr>
        <p:style>
          <a:lnRef idx="3">
            <a:schemeClr val="accent6"/>
          </a:lnRef>
          <a:fillRef idx="0">
            <a:schemeClr val="accent6"/>
          </a:fillRef>
          <a:effectRef idx="2">
            <a:schemeClr val="accent6"/>
          </a:effectRef>
          <a:fontRef idx="minor">
            <a:schemeClr val="tx1"/>
          </a:fontRef>
        </p:style>
      </p:cxnSp>
      <p:sp>
        <p:nvSpPr>
          <p:cNvPr id="12" name="Oval 11"/>
          <p:cNvSpPr/>
          <p:nvPr/>
        </p:nvSpPr>
        <p:spPr>
          <a:xfrm>
            <a:off x="6155690" y="4076700"/>
            <a:ext cx="1441450" cy="128841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2n - 1</a:t>
            </a:r>
          </a:p>
        </p:txBody>
      </p:sp>
      <p:sp>
        <p:nvSpPr>
          <p:cNvPr id="13" name="Cloud 12"/>
          <p:cNvSpPr/>
          <p:nvPr/>
        </p:nvSpPr>
        <p:spPr>
          <a:xfrm>
            <a:off x="755015" y="5661025"/>
            <a:ext cx="6769100" cy="1008380"/>
          </a:xfrm>
          <a:prstGeom prst="cloud">
            <a:avLst/>
          </a:prstGeom>
          <a:solidFill>
            <a:schemeClr val="accent2">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chemeClr val="tx1"/>
                </a:solidFill>
                <a:latin typeface="Times New Roman" panose="02020603050405020304" pitchFamily="18" charset="0"/>
                <a:cs typeface="Times New Roman" panose="02020603050405020304" pitchFamily="18" charset="0"/>
              </a:rPr>
              <a:t>Đột biến số lượng NST là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2" grpId="0" bldLvl="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55650" y="548640"/>
            <a:ext cx="789241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dirty="0" err="1">
                <a:latin typeface="Times New Roman" panose="02020603050405020304" pitchFamily="18" charset="0"/>
                <a:cs typeface="Times New Roman" panose="02020603050405020304" pitchFamily="18" charset="0"/>
              </a:rPr>
              <a:t>Đột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NST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biến</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đổi</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số</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u="sng" dirty="0">
                <a:solidFill>
                  <a:srgbClr val="7030A0"/>
                </a:solidFill>
                <a:latin typeface="Times New Roman" panose="02020603050405020304" pitchFamily="18" charset="0"/>
                <a:cs typeface="Times New Roman" panose="02020603050405020304" pitchFamily="18" charset="0"/>
              </a:rPr>
              <a:t>ở </a:t>
            </a:r>
            <a:r>
              <a:rPr lang="en-US" altLang="en-US" sz="2800" u="sng" dirty="0" err="1">
                <a:solidFill>
                  <a:srgbClr val="7030A0"/>
                </a:solidFill>
                <a:latin typeface="Times New Roman" panose="02020603050405020304" pitchFamily="18" charset="0"/>
                <a:cs typeface="Times New Roman" panose="02020603050405020304" pitchFamily="18" charset="0"/>
              </a:rPr>
              <a:t>một</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cặp</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hoặc</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một</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số</a:t>
            </a:r>
            <a:r>
              <a:rPr lang="en-US" altLang="en-US" sz="2800" u="sng" dirty="0">
                <a:solidFill>
                  <a:srgbClr val="7030A0"/>
                </a:solidFill>
                <a:latin typeface="Times New Roman" panose="02020603050405020304" pitchFamily="18" charset="0"/>
                <a:cs typeface="Times New Roman" panose="02020603050405020304" pitchFamily="18" charset="0"/>
              </a:rPr>
              <a:t> </a:t>
            </a:r>
            <a:r>
              <a:rPr lang="en-US" altLang="en-US" sz="2800" u="sng" dirty="0" err="1">
                <a:solidFill>
                  <a:srgbClr val="7030A0"/>
                </a:solidFill>
                <a:latin typeface="Times New Roman" panose="02020603050405020304" pitchFamily="18" charset="0"/>
                <a:cs typeface="Times New Roman" panose="02020603050405020304" pitchFamily="18" charset="0"/>
              </a:rPr>
              <a:t>cặp</a:t>
            </a:r>
            <a:r>
              <a:rPr lang="en-US" altLang="en-US" sz="2800" u="sng" dirty="0">
                <a:solidFill>
                  <a:srgbClr val="7030A0"/>
                </a:solidFill>
                <a:latin typeface="Times New Roman" panose="02020603050405020304" pitchFamily="18" charset="0"/>
                <a:cs typeface="Times New Roman" panose="02020603050405020304" pitchFamily="18" charset="0"/>
              </a:rPr>
              <a:t> NST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hoặc</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NST.</a:t>
            </a:r>
          </a:p>
        </p:txBody>
      </p:sp>
      <p:grpSp>
        <p:nvGrpSpPr>
          <p:cNvPr id="9" name="Group 8"/>
          <p:cNvGrpSpPr/>
          <p:nvPr/>
        </p:nvGrpSpPr>
        <p:grpSpPr>
          <a:xfrm>
            <a:off x="409575" y="2204720"/>
            <a:ext cx="8585200" cy="3957320"/>
            <a:chOff x="440" y="3246"/>
            <a:chExt cx="13520" cy="6232"/>
          </a:xfrm>
        </p:grpSpPr>
        <p:sp>
          <p:nvSpPr>
            <p:cNvPr id="5" name="Text Box 4"/>
            <p:cNvSpPr txBox="1"/>
            <p:nvPr/>
          </p:nvSpPr>
          <p:spPr>
            <a:xfrm>
              <a:off x="801" y="8754"/>
              <a:ext cx="6399"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bình thường</a:t>
              </a:r>
            </a:p>
          </p:txBody>
        </p:sp>
        <p:pic>
          <p:nvPicPr>
            <p:cNvPr id="7" name="Content Placeholder 3"/>
            <p:cNvPicPr>
              <a:picLocks noChangeAspect="1"/>
            </p:cNvPicPr>
            <p:nvPr/>
          </p:nvPicPr>
          <p:blipFill>
            <a:blip r:embed="rId2"/>
            <a:srcRect l="25850" t="34049" r="35687" b="40502"/>
            <a:stretch>
              <a:fillRect/>
            </a:stretch>
          </p:blipFill>
          <p:spPr>
            <a:xfrm>
              <a:off x="440" y="3246"/>
              <a:ext cx="13520" cy="5030"/>
            </a:xfrm>
            <a:prstGeom prst="rect">
              <a:avLst/>
            </a:prstGeom>
          </p:spPr>
        </p:pic>
        <p:sp>
          <p:nvSpPr>
            <p:cNvPr id="8" name="Text Box 7"/>
            <p:cNvSpPr txBox="1"/>
            <p:nvPr/>
          </p:nvSpPr>
          <p:spPr>
            <a:xfrm>
              <a:off x="7767" y="8754"/>
              <a:ext cx="5602" cy="72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Bộ NST người bệnh Tơcnơ</a:t>
              </a:r>
            </a:p>
          </p:txBody>
        </p:sp>
      </p:grpSp>
      <p:sp>
        <p:nvSpPr>
          <p:cNvPr id="10" name="Rectangle 3"/>
          <p:cNvSpPr>
            <a:spLocks noChangeArrowheads="1"/>
          </p:cNvSpPr>
          <p:nvPr/>
        </p:nvSpPr>
        <p:spPr bwMode="auto">
          <a:xfrm>
            <a:off x="251461" y="548640"/>
            <a:ext cx="44172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955"/>
            <a:ext cx="8229600" cy="752475"/>
          </a:xfrm>
        </p:spPr>
        <p:txBody>
          <a:bodyPr>
            <a:normAutofit fontScale="90000"/>
          </a:bodyPr>
          <a:lstStyle/>
          <a:p>
            <a:pPr algn="l"/>
            <a:r>
              <a:rPr lang="vi-VN" altLang="en-US"/>
              <a:t>I. Thể dị bội</a:t>
            </a:r>
          </a:p>
        </p:txBody>
      </p:sp>
      <p:pic>
        <p:nvPicPr>
          <p:cNvPr id="10" name="Picture 9"/>
          <p:cNvPicPr>
            <a:picLocks noChangeAspect="1"/>
          </p:cNvPicPr>
          <p:nvPr/>
        </p:nvPicPr>
        <p:blipFill>
          <a:blip r:embed="rId3"/>
          <a:srcRect l="52214" t="12595" r="540" b="25391"/>
          <a:stretch>
            <a:fillRect/>
          </a:stretch>
        </p:blipFill>
        <p:spPr>
          <a:xfrm>
            <a:off x="4283710" y="1196340"/>
            <a:ext cx="4608195" cy="4536440"/>
          </a:xfrm>
          <a:prstGeom prst="rect">
            <a:avLst/>
          </a:prstGeom>
        </p:spPr>
      </p:pic>
      <p:graphicFrame>
        <p:nvGraphicFramePr>
          <p:cNvPr id="11" name="Table 10"/>
          <p:cNvGraphicFramePr/>
          <p:nvPr/>
        </p:nvGraphicFramePr>
        <p:xfrm>
          <a:off x="5292090" y="5805170"/>
          <a:ext cx="2983865" cy="518160"/>
        </p:xfrm>
        <a:graphic>
          <a:graphicData uri="http://schemas.openxmlformats.org/drawingml/2006/table">
            <a:tbl>
              <a:tblPr firstRow="1" bandRow="1">
                <a:tableStyleId>{5C22544A-7EE6-4342-B048-85BDC9FD1C3A}</a:tableStyleId>
              </a:tblPr>
              <a:tblGrid>
                <a:gridCol w="2983865">
                  <a:extLst>
                    <a:ext uri="{9D8B030D-6E8A-4147-A177-3AD203B41FA5}">
                      <a16:colId xmlns:a16="http://schemas.microsoft.com/office/drawing/2014/main" val="20000"/>
                    </a:ext>
                  </a:extLst>
                </a:gridCol>
              </a:tblGrid>
              <a:tr h="381000">
                <a:tc>
                  <a:txBody>
                    <a:bodyPr/>
                    <a:lstStyle/>
                    <a:p>
                      <a:pPr>
                        <a:buNone/>
                      </a:pPr>
                      <a:r>
                        <a:rPr lang="vi-VN" altLang="en-US" sz="2800" b="0">
                          <a:latin typeface="Times New Roman" panose="02020603050405020304" pitchFamily="18" charset="0"/>
                          <a:cs typeface="Times New Roman" panose="02020603050405020304" pitchFamily="18" charset="0"/>
                        </a:rPr>
                        <a:t>Càa</a:t>
                      </a:r>
                      <a:r>
                        <a:rPr lang="vi-VN" altLang="en-US" sz="2800" b="0">
                          <a:solidFill>
                            <a:schemeClr val="tx1"/>
                          </a:solidFill>
                          <a:latin typeface="Times New Roman" panose="02020603050405020304" pitchFamily="18" charset="0"/>
                          <a:cs typeface="Times New Roman" panose="02020603050405020304" pitchFamily="18" charset="0"/>
                        </a:rPr>
                        <a:t>Cà độc dược</a:t>
                      </a:r>
                    </a:p>
                  </a:txBody>
                  <a:tcPr>
                    <a:solidFill>
                      <a:schemeClr val="bg1"/>
                    </a:solidFill>
                  </a:tcPr>
                </a:tc>
                <a:extLst>
                  <a:ext uri="{0D108BD9-81ED-4DB2-BD59-A6C34878D82A}">
                    <a16:rowId xmlns:a16="http://schemas.microsoft.com/office/drawing/2014/main" val="10000"/>
                  </a:ext>
                </a:extLst>
              </a:tr>
            </a:tbl>
          </a:graphicData>
        </a:graphic>
      </p:graphicFrame>
      <p:pic>
        <p:nvPicPr>
          <p:cNvPr id="2867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l="20352" t="35793" r="61039" b="41749"/>
          <a:stretch>
            <a:fillRect/>
          </a:stretch>
        </p:blipFill>
        <p:spPr>
          <a:xfrm>
            <a:off x="467360" y="1865630"/>
            <a:ext cx="3535045" cy="319849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2000"/>
                                        <p:tgtEl>
                                          <p:spTgt spid="10"/>
                                        </p:tgtEl>
                                      </p:cBhvr>
                                    </p:animEffect>
                                  </p:childTnLst>
                                </p:cTn>
                              </p:par>
                              <p:par>
                                <p:cTn id="12" presetID="4"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8675"/>
                                        </p:tgtEl>
                                        <p:attrNameLst>
                                          <p:attrName>style.visibility</p:attrName>
                                        </p:attrNameLst>
                                      </p:cBhvr>
                                      <p:to>
                                        <p:strVal val="visible"/>
                                      </p:to>
                                    </p:set>
                                    <p:animEffect transition="in" filter="box(in)">
                                      <p:cBhvr>
                                        <p:cTn id="19"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955"/>
            <a:ext cx="8229600" cy="757555"/>
          </a:xfrm>
        </p:spPr>
        <p:txBody>
          <a:bodyPr>
            <a:noAutofit/>
          </a:bodyPr>
          <a:lstStyle/>
          <a:p>
            <a:r>
              <a:rPr lang="vi-VN" altLang="en-US" sz="2800"/>
              <a:t>Các dạng đột biến thể ba khác nhau ở cà độc dược</a:t>
            </a:r>
          </a:p>
        </p:txBody>
      </p:sp>
      <p:pic>
        <p:nvPicPr>
          <p:cNvPr id="5" name="Content Placeholder 4"/>
          <p:cNvPicPr>
            <a:picLocks noGrp="1" noChangeAspect="1"/>
          </p:cNvPicPr>
          <p:nvPr>
            <p:ph idx="1"/>
          </p:nvPr>
        </p:nvPicPr>
        <p:blipFill>
          <a:blip r:embed="rId2"/>
          <a:srcRect l="36386" t="12397"/>
          <a:stretch>
            <a:fillRect/>
          </a:stretch>
        </p:blipFill>
        <p:spPr>
          <a:xfrm>
            <a:off x="1779270" y="980440"/>
            <a:ext cx="5586095" cy="53479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962</Words>
  <Application>Microsoft Office PowerPoint</Application>
  <PresentationFormat>On-screen Show (4:3)</PresentationFormat>
  <Paragraphs>102</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Thể dị bội</vt:lpstr>
      <vt:lpstr>Các dạng đột biến thể ba khác nhau ở cà độc dược</vt:lpstr>
      <vt:lpstr>PowerPoint Presentation</vt:lpstr>
      <vt:lpstr>I. Thể dị bội</vt:lpstr>
      <vt:lpstr>PowerPoint Presentation</vt:lpstr>
      <vt:lpstr>PowerPoint Presentation</vt:lpstr>
      <vt:lpstr>II. Sự phát sinh thể dị bội</vt:lpstr>
      <vt:lpstr>II. Sự phát sinh thể dị bội</vt:lpstr>
      <vt:lpstr>PowerPoint Presentation</vt:lpstr>
      <vt:lpstr>PowerPoint Presentation</vt:lpstr>
      <vt:lpstr>Đột biến số lượng NST</vt:lpstr>
      <vt:lpstr>Tật thừa ngón do thừa 1 NST ở cặp 13,14,15</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84909969492</dc:creator>
  <cp:lastModifiedBy>ASUS</cp:lastModifiedBy>
  <cp:revision>12</cp:revision>
  <dcterms:created xsi:type="dcterms:W3CDTF">2021-08-27T07:30:00Z</dcterms:created>
  <dcterms:modified xsi:type="dcterms:W3CDTF">2021-11-28T17:30:17Z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